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AA1A"/>
    <a:srgbClr val="A8C71E"/>
    <a:srgbClr val="EAA57D"/>
    <a:srgbClr val="A1D6E3"/>
    <a:srgbClr val="E2EEE8"/>
    <a:srgbClr val="CDE9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43"/>
    <p:restoredTop sz="94699"/>
  </p:normalViewPr>
  <p:slideViewPr>
    <p:cSldViewPr snapToGrid="0" showGuides="1">
      <p:cViewPr varScale="1">
        <p:scale>
          <a:sx n="76" d="100"/>
          <a:sy n="76" d="100"/>
        </p:scale>
        <p:origin x="653"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A0A54-E6C3-5FBE-3312-19A06994BC2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C32BDF54-F092-C775-4A2A-0282A38D62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CC1CBFA6-2EF5-915F-9E74-792275B9B45C}"/>
              </a:ext>
            </a:extLst>
          </p:cNvPr>
          <p:cNvSpPr>
            <a:spLocks noGrp="1"/>
          </p:cNvSpPr>
          <p:nvPr>
            <p:ph type="dt" sz="half" idx="10"/>
          </p:nvPr>
        </p:nvSpPr>
        <p:spPr/>
        <p:txBody>
          <a:bodyPr/>
          <a:lstStyle/>
          <a:p>
            <a:fld id="{3F493A63-F72F-1243-A141-5F78C29A94BE}" type="datetimeFigureOut">
              <a:rPr lang="en-GB" smtClean="0"/>
              <a:t>10/10/2023</a:t>
            </a:fld>
            <a:endParaRPr lang="en-GB"/>
          </a:p>
        </p:txBody>
      </p:sp>
      <p:sp>
        <p:nvSpPr>
          <p:cNvPr id="5" name="Footer Placeholder 4">
            <a:extLst>
              <a:ext uri="{FF2B5EF4-FFF2-40B4-BE49-F238E27FC236}">
                <a16:creationId xmlns:a16="http://schemas.microsoft.com/office/drawing/2014/main" id="{4451A377-AC57-6E9F-28F6-1995500BAD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CDD4B6-313C-EC4E-C113-4F6FD7F00222}"/>
              </a:ext>
            </a:extLst>
          </p:cNvPr>
          <p:cNvSpPr>
            <a:spLocks noGrp="1"/>
          </p:cNvSpPr>
          <p:nvPr>
            <p:ph type="sldNum" sz="quarter" idx="12"/>
          </p:nvPr>
        </p:nvSpPr>
        <p:spPr/>
        <p:txBody>
          <a:bodyPr/>
          <a:lstStyle/>
          <a:p>
            <a:fld id="{547D2E93-0320-FE4C-9AAE-16F29389F5EB}" type="slidenum">
              <a:rPr lang="en-GB" smtClean="0"/>
              <a:t>‹#›</a:t>
            </a:fld>
            <a:endParaRPr lang="en-GB"/>
          </a:p>
        </p:txBody>
      </p:sp>
    </p:spTree>
    <p:extLst>
      <p:ext uri="{BB962C8B-B14F-4D97-AF65-F5344CB8AC3E}">
        <p14:creationId xmlns:p14="http://schemas.microsoft.com/office/powerpoint/2010/main" val="2480908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6AEFC-6775-4E6E-6BFA-0372E89D15F7}"/>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79CBBF1F-608F-F7DF-1AEE-6D7F98840BA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663B26A-7775-0488-A369-9ABE72EE4A16}"/>
              </a:ext>
            </a:extLst>
          </p:cNvPr>
          <p:cNvSpPr>
            <a:spLocks noGrp="1"/>
          </p:cNvSpPr>
          <p:nvPr>
            <p:ph type="dt" sz="half" idx="10"/>
          </p:nvPr>
        </p:nvSpPr>
        <p:spPr/>
        <p:txBody>
          <a:bodyPr/>
          <a:lstStyle/>
          <a:p>
            <a:fld id="{3F493A63-F72F-1243-A141-5F78C29A94BE}" type="datetimeFigureOut">
              <a:rPr lang="en-GB" smtClean="0"/>
              <a:t>10/10/2023</a:t>
            </a:fld>
            <a:endParaRPr lang="en-GB"/>
          </a:p>
        </p:txBody>
      </p:sp>
      <p:sp>
        <p:nvSpPr>
          <p:cNvPr id="5" name="Footer Placeholder 4">
            <a:extLst>
              <a:ext uri="{FF2B5EF4-FFF2-40B4-BE49-F238E27FC236}">
                <a16:creationId xmlns:a16="http://schemas.microsoft.com/office/drawing/2014/main" id="{E4767CF5-E069-3BB5-DB20-F85BC957B1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B6BA2B-F4A4-F61C-4C9B-E24E4E275D47}"/>
              </a:ext>
            </a:extLst>
          </p:cNvPr>
          <p:cNvSpPr>
            <a:spLocks noGrp="1"/>
          </p:cNvSpPr>
          <p:nvPr>
            <p:ph type="sldNum" sz="quarter" idx="12"/>
          </p:nvPr>
        </p:nvSpPr>
        <p:spPr/>
        <p:txBody>
          <a:bodyPr/>
          <a:lstStyle/>
          <a:p>
            <a:fld id="{547D2E93-0320-FE4C-9AAE-16F29389F5EB}" type="slidenum">
              <a:rPr lang="en-GB" smtClean="0"/>
              <a:t>‹#›</a:t>
            </a:fld>
            <a:endParaRPr lang="en-GB"/>
          </a:p>
        </p:txBody>
      </p:sp>
    </p:spTree>
    <p:extLst>
      <p:ext uri="{BB962C8B-B14F-4D97-AF65-F5344CB8AC3E}">
        <p14:creationId xmlns:p14="http://schemas.microsoft.com/office/powerpoint/2010/main" val="479170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F36D60-DA08-EF17-75B4-CE99C2AB7193}"/>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FCA66583-6AE9-DF33-801F-EDC00C50BDC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85F66F1-3761-0881-E6E2-E2764D77135D}"/>
              </a:ext>
            </a:extLst>
          </p:cNvPr>
          <p:cNvSpPr>
            <a:spLocks noGrp="1"/>
          </p:cNvSpPr>
          <p:nvPr>
            <p:ph type="dt" sz="half" idx="10"/>
          </p:nvPr>
        </p:nvSpPr>
        <p:spPr/>
        <p:txBody>
          <a:bodyPr/>
          <a:lstStyle/>
          <a:p>
            <a:fld id="{3F493A63-F72F-1243-A141-5F78C29A94BE}" type="datetimeFigureOut">
              <a:rPr lang="en-GB" smtClean="0"/>
              <a:t>10/10/2023</a:t>
            </a:fld>
            <a:endParaRPr lang="en-GB"/>
          </a:p>
        </p:txBody>
      </p:sp>
      <p:sp>
        <p:nvSpPr>
          <p:cNvPr id="5" name="Footer Placeholder 4">
            <a:extLst>
              <a:ext uri="{FF2B5EF4-FFF2-40B4-BE49-F238E27FC236}">
                <a16:creationId xmlns:a16="http://schemas.microsoft.com/office/drawing/2014/main" id="{B1F5CED5-9C30-6876-6B80-6776E1C2D3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282F66-CB5F-ABD4-BC96-4AB82A4FB5DC}"/>
              </a:ext>
            </a:extLst>
          </p:cNvPr>
          <p:cNvSpPr>
            <a:spLocks noGrp="1"/>
          </p:cNvSpPr>
          <p:nvPr>
            <p:ph type="sldNum" sz="quarter" idx="12"/>
          </p:nvPr>
        </p:nvSpPr>
        <p:spPr/>
        <p:txBody>
          <a:bodyPr/>
          <a:lstStyle/>
          <a:p>
            <a:fld id="{547D2E93-0320-FE4C-9AAE-16F29389F5EB}" type="slidenum">
              <a:rPr lang="en-GB" smtClean="0"/>
              <a:t>‹#›</a:t>
            </a:fld>
            <a:endParaRPr lang="en-GB"/>
          </a:p>
        </p:txBody>
      </p:sp>
    </p:spTree>
    <p:extLst>
      <p:ext uri="{BB962C8B-B14F-4D97-AF65-F5344CB8AC3E}">
        <p14:creationId xmlns:p14="http://schemas.microsoft.com/office/powerpoint/2010/main" val="1315678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050ED-69DC-2061-EE34-6644BF670BC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E056582-4C15-A200-97E0-889A2B6E985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88D4843-7281-1092-2F8D-297757D3D236}"/>
              </a:ext>
            </a:extLst>
          </p:cNvPr>
          <p:cNvSpPr>
            <a:spLocks noGrp="1"/>
          </p:cNvSpPr>
          <p:nvPr>
            <p:ph type="dt" sz="half" idx="10"/>
          </p:nvPr>
        </p:nvSpPr>
        <p:spPr/>
        <p:txBody>
          <a:bodyPr/>
          <a:lstStyle/>
          <a:p>
            <a:fld id="{3F493A63-F72F-1243-A141-5F78C29A94BE}" type="datetimeFigureOut">
              <a:rPr lang="en-GB" smtClean="0"/>
              <a:t>10/10/2023</a:t>
            </a:fld>
            <a:endParaRPr lang="en-GB"/>
          </a:p>
        </p:txBody>
      </p:sp>
      <p:sp>
        <p:nvSpPr>
          <p:cNvPr id="5" name="Footer Placeholder 4">
            <a:extLst>
              <a:ext uri="{FF2B5EF4-FFF2-40B4-BE49-F238E27FC236}">
                <a16:creationId xmlns:a16="http://schemas.microsoft.com/office/drawing/2014/main" id="{9F5FBCCF-5AF3-90C0-1BC7-3A3F04E9E5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1DFD0C-9D88-60BD-A213-02D557E4162A}"/>
              </a:ext>
            </a:extLst>
          </p:cNvPr>
          <p:cNvSpPr>
            <a:spLocks noGrp="1"/>
          </p:cNvSpPr>
          <p:nvPr>
            <p:ph type="sldNum" sz="quarter" idx="12"/>
          </p:nvPr>
        </p:nvSpPr>
        <p:spPr/>
        <p:txBody>
          <a:bodyPr/>
          <a:lstStyle/>
          <a:p>
            <a:fld id="{547D2E93-0320-FE4C-9AAE-16F29389F5EB}" type="slidenum">
              <a:rPr lang="en-GB" smtClean="0"/>
              <a:t>‹#›</a:t>
            </a:fld>
            <a:endParaRPr lang="en-GB"/>
          </a:p>
        </p:txBody>
      </p:sp>
    </p:spTree>
    <p:extLst>
      <p:ext uri="{BB962C8B-B14F-4D97-AF65-F5344CB8AC3E}">
        <p14:creationId xmlns:p14="http://schemas.microsoft.com/office/powerpoint/2010/main" val="1339928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28BC-BC8B-AC6B-6DBE-97F3FA7664E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252DF121-9387-895B-3B88-A6A2D08822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9B34DD2-44C6-3802-A783-98562B8B447C}"/>
              </a:ext>
            </a:extLst>
          </p:cNvPr>
          <p:cNvSpPr>
            <a:spLocks noGrp="1"/>
          </p:cNvSpPr>
          <p:nvPr>
            <p:ph type="dt" sz="half" idx="10"/>
          </p:nvPr>
        </p:nvSpPr>
        <p:spPr/>
        <p:txBody>
          <a:bodyPr/>
          <a:lstStyle/>
          <a:p>
            <a:fld id="{3F493A63-F72F-1243-A141-5F78C29A94BE}" type="datetimeFigureOut">
              <a:rPr lang="en-GB" smtClean="0"/>
              <a:t>10/10/2023</a:t>
            </a:fld>
            <a:endParaRPr lang="en-GB"/>
          </a:p>
        </p:txBody>
      </p:sp>
      <p:sp>
        <p:nvSpPr>
          <p:cNvPr id="5" name="Footer Placeholder 4">
            <a:extLst>
              <a:ext uri="{FF2B5EF4-FFF2-40B4-BE49-F238E27FC236}">
                <a16:creationId xmlns:a16="http://schemas.microsoft.com/office/drawing/2014/main" id="{0C9880D6-CEE6-D727-8321-EC42C2402A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495EB0-C03D-1757-6FF3-7E8449BCDE0B}"/>
              </a:ext>
            </a:extLst>
          </p:cNvPr>
          <p:cNvSpPr>
            <a:spLocks noGrp="1"/>
          </p:cNvSpPr>
          <p:nvPr>
            <p:ph type="sldNum" sz="quarter" idx="12"/>
          </p:nvPr>
        </p:nvSpPr>
        <p:spPr/>
        <p:txBody>
          <a:bodyPr/>
          <a:lstStyle/>
          <a:p>
            <a:fld id="{547D2E93-0320-FE4C-9AAE-16F29389F5EB}" type="slidenum">
              <a:rPr lang="en-GB" smtClean="0"/>
              <a:t>‹#›</a:t>
            </a:fld>
            <a:endParaRPr lang="en-GB"/>
          </a:p>
        </p:txBody>
      </p:sp>
    </p:spTree>
    <p:extLst>
      <p:ext uri="{BB962C8B-B14F-4D97-AF65-F5344CB8AC3E}">
        <p14:creationId xmlns:p14="http://schemas.microsoft.com/office/powerpoint/2010/main" val="1090691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330E0-DAFD-EE33-91AA-9F5D049C957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ECDDAB9-58B6-69A6-BAE5-F7EF63E305D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089ABF47-BF5C-CD66-6151-DA12357CCF9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1C986B8E-E185-60BF-7E51-5C11568C77A7}"/>
              </a:ext>
            </a:extLst>
          </p:cNvPr>
          <p:cNvSpPr>
            <a:spLocks noGrp="1"/>
          </p:cNvSpPr>
          <p:nvPr>
            <p:ph type="dt" sz="half" idx="10"/>
          </p:nvPr>
        </p:nvSpPr>
        <p:spPr/>
        <p:txBody>
          <a:bodyPr/>
          <a:lstStyle/>
          <a:p>
            <a:fld id="{3F493A63-F72F-1243-A141-5F78C29A94BE}" type="datetimeFigureOut">
              <a:rPr lang="en-GB" smtClean="0"/>
              <a:t>10/10/2023</a:t>
            </a:fld>
            <a:endParaRPr lang="en-GB"/>
          </a:p>
        </p:txBody>
      </p:sp>
      <p:sp>
        <p:nvSpPr>
          <p:cNvPr id="6" name="Footer Placeholder 5">
            <a:extLst>
              <a:ext uri="{FF2B5EF4-FFF2-40B4-BE49-F238E27FC236}">
                <a16:creationId xmlns:a16="http://schemas.microsoft.com/office/drawing/2014/main" id="{3C801530-2462-8DD2-778E-C6D00F2EE3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F1CF04-4E1E-3052-3786-74B48C1BBACE}"/>
              </a:ext>
            </a:extLst>
          </p:cNvPr>
          <p:cNvSpPr>
            <a:spLocks noGrp="1"/>
          </p:cNvSpPr>
          <p:nvPr>
            <p:ph type="sldNum" sz="quarter" idx="12"/>
          </p:nvPr>
        </p:nvSpPr>
        <p:spPr/>
        <p:txBody>
          <a:bodyPr/>
          <a:lstStyle/>
          <a:p>
            <a:fld id="{547D2E93-0320-FE4C-9AAE-16F29389F5EB}" type="slidenum">
              <a:rPr lang="en-GB" smtClean="0"/>
              <a:t>‹#›</a:t>
            </a:fld>
            <a:endParaRPr lang="en-GB"/>
          </a:p>
        </p:txBody>
      </p:sp>
    </p:spTree>
    <p:extLst>
      <p:ext uri="{BB962C8B-B14F-4D97-AF65-F5344CB8AC3E}">
        <p14:creationId xmlns:p14="http://schemas.microsoft.com/office/powerpoint/2010/main" val="1142841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CCB96-A5A1-9E9A-7CB0-0D624E90C286}"/>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945FB3D0-3491-70D1-5E95-153994826A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DFAF780-8C21-DFF0-EC2F-12294626DEA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8E2B7C1-928F-2F11-C858-1B71A69191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97806E3-B3C6-EBCE-9A9A-5BA9698974B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4D585BBF-BBB0-9DEC-9A62-56A800FAE06B}"/>
              </a:ext>
            </a:extLst>
          </p:cNvPr>
          <p:cNvSpPr>
            <a:spLocks noGrp="1"/>
          </p:cNvSpPr>
          <p:nvPr>
            <p:ph type="dt" sz="half" idx="10"/>
          </p:nvPr>
        </p:nvSpPr>
        <p:spPr/>
        <p:txBody>
          <a:bodyPr/>
          <a:lstStyle/>
          <a:p>
            <a:fld id="{3F493A63-F72F-1243-A141-5F78C29A94BE}" type="datetimeFigureOut">
              <a:rPr lang="en-GB" smtClean="0"/>
              <a:t>10/10/2023</a:t>
            </a:fld>
            <a:endParaRPr lang="en-GB"/>
          </a:p>
        </p:txBody>
      </p:sp>
      <p:sp>
        <p:nvSpPr>
          <p:cNvPr id="8" name="Footer Placeholder 7">
            <a:extLst>
              <a:ext uri="{FF2B5EF4-FFF2-40B4-BE49-F238E27FC236}">
                <a16:creationId xmlns:a16="http://schemas.microsoft.com/office/drawing/2014/main" id="{9B462A54-F917-0945-8518-052CA2FAE81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D7E6386-D6C9-68C2-310D-F4D1AFB9A246}"/>
              </a:ext>
            </a:extLst>
          </p:cNvPr>
          <p:cNvSpPr>
            <a:spLocks noGrp="1"/>
          </p:cNvSpPr>
          <p:nvPr>
            <p:ph type="sldNum" sz="quarter" idx="12"/>
          </p:nvPr>
        </p:nvSpPr>
        <p:spPr/>
        <p:txBody>
          <a:bodyPr/>
          <a:lstStyle/>
          <a:p>
            <a:fld id="{547D2E93-0320-FE4C-9AAE-16F29389F5EB}" type="slidenum">
              <a:rPr lang="en-GB" smtClean="0"/>
              <a:t>‹#›</a:t>
            </a:fld>
            <a:endParaRPr lang="en-GB"/>
          </a:p>
        </p:txBody>
      </p:sp>
    </p:spTree>
    <p:extLst>
      <p:ext uri="{BB962C8B-B14F-4D97-AF65-F5344CB8AC3E}">
        <p14:creationId xmlns:p14="http://schemas.microsoft.com/office/powerpoint/2010/main" val="4220357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48E0B-D4DD-D7B5-F8D3-9EB603ABA746}"/>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08EA76E7-2A6E-9B24-76FE-BB251FD27D0F}"/>
              </a:ext>
            </a:extLst>
          </p:cNvPr>
          <p:cNvSpPr>
            <a:spLocks noGrp="1"/>
          </p:cNvSpPr>
          <p:nvPr>
            <p:ph type="dt" sz="half" idx="10"/>
          </p:nvPr>
        </p:nvSpPr>
        <p:spPr/>
        <p:txBody>
          <a:bodyPr/>
          <a:lstStyle/>
          <a:p>
            <a:fld id="{3F493A63-F72F-1243-A141-5F78C29A94BE}" type="datetimeFigureOut">
              <a:rPr lang="en-GB" smtClean="0"/>
              <a:t>10/10/2023</a:t>
            </a:fld>
            <a:endParaRPr lang="en-GB"/>
          </a:p>
        </p:txBody>
      </p:sp>
      <p:sp>
        <p:nvSpPr>
          <p:cNvPr id="4" name="Footer Placeholder 3">
            <a:extLst>
              <a:ext uri="{FF2B5EF4-FFF2-40B4-BE49-F238E27FC236}">
                <a16:creationId xmlns:a16="http://schemas.microsoft.com/office/drawing/2014/main" id="{3CC44B64-3949-EA98-DEEB-8AA34498A1D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1722125-A475-25C6-097D-97DE54B29D80}"/>
              </a:ext>
            </a:extLst>
          </p:cNvPr>
          <p:cNvSpPr>
            <a:spLocks noGrp="1"/>
          </p:cNvSpPr>
          <p:nvPr>
            <p:ph type="sldNum" sz="quarter" idx="12"/>
          </p:nvPr>
        </p:nvSpPr>
        <p:spPr/>
        <p:txBody>
          <a:bodyPr/>
          <a:lstStyle/>
          <a:p>
            <a:fld id="{547D2E93-0320-FE4C-9AAE-16F29389F5EB}" type="slidenum">
              <a:rPr lang="en-GB" smtClean="0"/>
              <a:t>‹#›</a:t>
            </a:fld>
            <a:endParaRPr lang="en-GB"/>
          </a:p>
        </p:txBody>
      </p:sp>
    </p:spTree>
    <p:extLst>
      <p:ext uri="{BB962C8B-B14F-4D97-AF65-F5344CB8AC3E}">
        <p14:creationId xmlns:p14="http://schemas.microsoft.com/office/powerpoint/2010/main" val="2954140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212E8B-802F-A81E-B885-F4E1AD0CDC02}"/>
              </a:ext>
            </a:extLst>
          </p:cNvPr>
          <p:cNvSpPr>
            <a:spLocks noGrp="1"/>
          </p:cNvSpPr>
          <p:nvPr>
            <p:ph type="dt" sz="half" idx="10"/>
          </p:nvPr>
        </p:nvSpPr>
        <p:spPr/>
        <p:txBody>
          <a:bodyPr/>
          <a:lstStyle/>
          <a:p>
            <a:fld id="{3F493A63-F72F-1243-A141-5F78C29A94BE}" type="datetimeFigureOut">
              <a:rPr lang="en-GB" smtClean="0"/>
              <a:t>10/10/2023</a:t>
            </a:fld>
            <a:endParaRPr lang="en-GB"/>
          </a:p>
        </p:txBody>
      </p:sp>
      <p:sp>
        <p:nvSpPr>
          <p:cNvPr id="3" name="Footer Placeholder 2">
            <a:extLst>
              <a:ext uri="{FF2B5EF4-FFF2-40B4-BE49-F238E27FC236}">
                <a16:creationId xmlns:a16="http://schemas.microsoft.com/office/drawing/2014/main" id="{2AE6C047-66AE-202E-32C6-84EC2D9287A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6EF7403-7995-BC8F-62EA-69F28B92462C}"/>
              </a:ext>
            </a:extLst>
          </p:cNvPr>
          <p:cNvSpPr>
            <a:spLocks noGrp="1"/>
          </p:cNvSpPr>
          <p:nvPr>
            <p:ph type="sldNum" sz="quarter" idx="12"/>
          </p:nvPr>
        </p:nvSpPr>
        <p:spPr/>
        <p:txBody>
          <a:bodyPr/>
          <a:lstStyle/>
          <a:p>
            <a:fld id="{547D2E93-0320-FE4C-9AAE-16F29389F5EB}" type="slidenum">
              <a:rPr lang="en-GB" smtClean="0"/>
              <a:t>‹#›</a:t>
            </a:fld>
            <a:endParaRPr lang="en-GB"/>
          </a:p>
        </p:txBody>
      </p:sp>
    </p:spTree>
    <p:extLst>
      <p:ext uri="{BB962C8B-B14F-4D97-AF65-F5344CB8AC3E}">
        <p14:creationId xmlns:p14="http://schemas.microsoft.com/office/powerpoint/2010/main" val="2785903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4F43C-5CF9-7167-8C93-5D45EE6510F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42408D2D-EED0-AF81-7A8A-5D7D58F583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2640AA7C-CFC6-B5AB-00BA-6D5E902BD4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E38E8BD-D4AD-F081-32E1-F88EDC1134A0}"/>
              </a:ext>
            </a:extLst>
          </p:cNvPr>
          <p:cNvSpPr>
            <a:spLocks noGrp="1"/>
          </p:cNvSpPr>
          <p:nvPr>
            <p:ph type="dt" sz="half" idx="10"/>
          </p:nvPr>
        </p:nvSpPr>
        <p:spPr/>
        <p:txBody>
          <a:bodyPr/>
          <a:lstStyle/>
          <a:p>
            <a:fld id="{3F493A63-F72F-1243-A141-5F78C29A94BE}" type="datetimeFigureOut">
              <a:rPr lang="en-GB" smtClean="0"/>
              <a:t>10/10/2023</a:t>
            </a:fld>
            <a:endParaRPr lang="en-GB"/>
          </a:p>
        </p:txBody>
      </p:sp>
      <p:sp>
        <p:nvSpPr>
          <p:cNvPr id="6" name="Footer Placeholder 5">
            <a:extLst>
              <a:ext uri="{FF2B5EF4-FFF2-40B4-BE49-F238E27FC236}">
                <a16:creationId xmlns:a16="http://schemas.microsoft.com/office/drawing/2014/main" id="{5108E262-5E94-4077-1668-8F126869D3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BA240A-0494-F175-CEA7-2681206E1445}"/>
              </a:ext>
            </a:extLst>
          </p:cNvPr>
          <p:cNvSpPr>
            <a:spLocks noGrp="1"/>
          </p:cNvSpPr>
          <p:nvPr>
            <p:ph type="sldNum" sz="quarter" idx="12"/>
          </p:nvPr>
        </p:nvSpPr>
        <p:spPr/>
        <p:txBody>
          <a:bodyPr/>
          <a:lstStyle/>
          <a:p>
            <a:fld id="{547D2E93-0320-FE4C-9AAE-16F29389F5EB}" type="slidenum">
              <a:rPr lang="en-GB" smtClean="0"/>
              <a:t>‹#›</a:t>
            </a:fld>
            <a:endParaRPr lang="en-GB"/>
          </a:p>
        </p:txBody>
      </p:sp>
    </p:spTree>
    <p:extLst>
      <p:ext uri="{BB962C8B-B14F-4D97-AF65-F5344CB8AC3E}">
        <p14:creationId xmlns:p14="http://schemas.microsoft.com/office/powerpoint/2010/main" val="71422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0F8B5-3903-BBD5-77BD-34C991AD4D1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FFD7742F-942C-B2A5-0B47-E4502188EE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9F42A91-C6B2-B248-5C76-761F8B1F79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005C4A8-0B1C-EDC1-F5DE-834B3BAFBDCD}"/>
              </a:ext>
            </a:extLst>
          </p:cNvPr>
          <p:cNvSpPr>
            <a:spLocks noGrp="1"/>
          </p:cNvSpPr>
          <p:nvPr>
            <p:ph type="dt" sz="half" idx="10"/>
          </p:nvPr>
        </p:nvSpPr>
        <p:spPr/>
        <p:txBody>
          <a:bodyPr/>
          <a:lstStyle/>
          <a:p>
            <a:fld id="{3F493A63-F72F-1243-A141-5F78C29A94BE}" type="datetimeFigureOut">
              <a:rPr lang="en-GB" smtClean="0"/>
              <a:t>10/10/2023</a:t>
            </a:fld>
            <a:endParaRPr lang="en-GB"/>
          </a:p>
        </p:txBody>
      </p:sp>
      <p:sp>
        <p:nvSpPr>
          <p:cNvPr id="6" name="Footer Placeholder 5">
            <a:extLst>
              <a:ext uri="{FF2B5EF4-FFF2-40B4-BE49-F238E27FC236}">
                <a16:creationId xmlns:a16="http://schemas.microsoft.com/office/drawing/2014/main" id="{090F101F-5735-2787-2908-5E5F18CB29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701DEA-50D1-2A72-3EBA-B50264A86923}"/>
              </a:ext>
            </a:extLst>
          </p:cNvPr>
          <p:cNvSpPr>
            <a:spLocks noGrp="1"/>
          </p:cNvSpPr>
          <p:nvPr>
            <p:ph type="sldNum" sz="quarter" idx="12"/>
          </p:nvPr>
        </p:nvSpPr>
        <p:spPr/>
        <p:txBody>
          <a:bodyPr/>
          <a:lstStyle/>
          <a:p>
            <a:fld id="{547D2E93-0320-FE4C-9AAE-16F29389F5EB}" type="slidenum">
              <a:rPr lang="en-GB" smtClean="0"/>
              <a:t>‹#›</a:t>
            </a:fld>
            <a:endParaRPr lang="en-GB"/>
          </a:p>
        </p:txBody>
      </p:sp>
    </p:spTree>
    <p:extLst>
      <p:ext uri="{BB962C8B-B14F-4D97-AF65-F5344CB8AC3E}">
        <p14:creationId xmlns:p14="http://schemas.microsoft.com/office/powerpoint/2010/main" val="2452716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983D9A-71C0-E258-8065-5939C5E168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7158ABB7-F719-F141-5B1E-F3EC3E6312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548F1E4-26A0-FE20-71A4-EE773C2BF2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493A63-F72F-1243-A141-5F78C29A94BE}" type="datetimeFigureOut">
              <a:rPr lang="en-GB" smtClean="0"/>
              <a:t>10/10/2023</a:t>
            </a:fld>
            <a:endParaRPr lang="en-GB"/>
          </a:p>
        </p:txBody>
      </p:sp>
      <p:sp>
        <p:nvSpPr>
          <p:cNvPr id="5" name="Footer Placeholder 4">
            <a:extLst>
              <a:ext uri="{FF2B5EF4-FFF2-40B4-BE49-F238E27FC236}">
                <a16:creationId xmlns:a16="http://schemas.microsoft.com/office/drawing/2014/main" id="{8C62B96D-AAF1-E77F-A892-13AC197A65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3AB4486-1F8F-3CE1-0BFC-FD9800D560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7D2E93-0320-FE4C-9AAE-16F29389F5EB}" type="slidenum">
              <a:rPr lang="en-GB" smtClean="0"/>
              <a:t>‹#›</a:t>
            </a:fld>
            <a:endParaRPr lang="en-GB"/>
          </a:p>
        </p:txBody>
      </p:sp>
    </p:spTree>
    <p:extLst>
      <p:ext uri="{BB962C8B-B14F-4D97-AF65-F5344CB8AC3E}">
        <p14:creationId xmlns:p14="http://schemas.microsoft.com/office/powerpoint/2010/main" val="448279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2EEE8"/>
        </a:solidFill>
        <a:effectLst/>
      </p:bgPr>
    </p:bg>
    <p:spTree>
      <p:nvGrpSpPr>
        <p:cNvPr id="1" name=""/>
        <p:cNvGrpSpPr/>
        <p:nvPr/>
      </p:nvGrpSpPr>
      <p:grpSpPr>
        <a:xfrm>
          <a:off x="0" y="0"/>
          <a:ext cx="0" cy="0"/>
          <a:chOff x="0" y="0"/>
          <a:chExt cx="0" cy="0"/>
        </a:xfrm>
      </p:grpSpPr>
      <p:pic>
        <p:nvPicPr>
          <p:cNvPr id="20" name="Picture 19" descr="A green airplane flying in the sky&#10;&#10;Description automatically generated">
            <a:extLst>
              <a:ext uri="{FF2B5EF4-FFF2-40B4-BE49-F238E27FC236}">
                <a16:creationId xmlns:a16="http://schemas.microsoft.com/office/drawing/2014/main" id="{D5B58E59-3365-A7BF-B633-D81E02C704EA}"/>
              </a:ext>
            </a:extLst>
          </p:cNvPr>
          <p:cNvPicPr>
            <a:picLocks noChangeAspect="1"/>
          </p:cNvPicPr>
          <p:nvPr/>
        </p:nvPicPr>
        <p:blipFill rotWithShape="1">
          <a:blip r:embed="rId2">
            <a:clrChange>
              <a:clrFrom>
                <a:srgbClr val="F6F8F7"/>
              </a:clrFrom>
              <a:clrTo>
                <a:srgbClr val="F6F8F7">
                  <a:alpha val="0"/>
                </a:srgbClr>
              </a:clrTo>
            </a:clrChange>
            <a:alphaModFix amt="70000"/>
          </a:blip>
          <a:srcRect r="575" b="26187"/>
          <a:stretch/>
        </p:blipFill>
        <p:spPr>
          <a:xfrm>
            <a:off x="2629066" y="9636"/>
            <a:ext cx="6765102" cy="3218175"/>
          </a:xfrm>
          <a:prstGeom prst="rect">
            <a:avLst/>
          </a:prstGeom>
        </p:spPr>
      </p:pic>
      <p:sp>
        <p:nvSpPr>
          <p:cNvPr id="9" name="TextBox 8">
            <a:extLst>
              <a:ext uri="{FF2B5EF4-FFF2-40B4-BE49-F238E27FC236}">
                <a16:creationId xmlns:a16="http://schemas.microsoft.com/office/drawing/2014/main" id="{45F5A22B-71A4-24A7-E2DD-9B3BF5DB20B1}"/>
              </a:ext>
            </a:extLst>
          </p:cNvPr>
          <p:cNvSpPr txBox="1"/>
          <p:nvPr/>
        </p:nvSpPr>
        <p:spPr>
          <a:xfrm>
            <a:off x="3549396" y="193097"/>
            <a:ext cx="5754585" cy="1015663"/>
          </a:xfrm>
          <a:prstGeom prst="rect">
            <a:avLst/>
          </a:prstGeom>
          <a:noFill/>
        </p:spPr>
        <p:txBody>
          <a:bodyPr wrap="square" rtlCol="0">
            <a:spAutoFit/>
          </a:bodyPr>
          <a:lstStyle/>
          <a:p>
            <a:r>
              <a:rPr lang="en-GB" sz="6000" dirty="0">
                <a:ln>
                  <a:solidFill>
                    <a:sysClr val="windowText" lastClr="000000"/>
                  </a:solidFill>
                </a:ln>
                <a:latin typeface="Century Gothic" panose="020B0502020202020204" pitchFamily="34" charset="0"/>
              </a:rPr>
              <a:t>LILIAN BADER</a:t>
            </a:r>
          </a:p>
        </p:txBody>
      </p:sp>
      <p:pic>
        <p:nvPicPr>
          <p:cNvPr id="11" name="Picture 10">
            <a:extLst>
              <a:ext uri="{FF2B5EF4-FFF2-40B4-BE49-F238E27FC236}">
                <a16:creationId xmlns:a16="http://schemas.microsoft.com/office/drawing/2014/main" id="{0A78BA66-2D38-7BE7-BE71-6330BFFD5495}"/>
              </a:ext>
            </a:extLst>
          </p:cNvPr>
          <p:cNvPicPr>
            <a:picLocks noChangeAspect="1"/>
          </p:cNvPicPr>
          <p:nvPr/>
        </p:nvPicPr>
        <p:blipFill>
          <a:blip r:embed="rId3"/>
          <a:stretch>
            <a:fillRect/>
          </a:stretch>
        </p:blipFill>
        <p:spPr>
          <a:xfrm>
            <a:off x="9696340" y="-1255"/>
            <a:ext cx="2495660" cy="2474142"/>
          </a:xfrm>
          <a:prstGeom prst="rect">
            <a:avLst/>
          </a:prstGeom>
        </p:spPr>
      </p:pic>
      <p:sp>
        <p:nvSpPr>
          <p:cNvPr id="13" name="TextBox 12">
            <a:extLst>
              <a:ext uri="{FF2B5EF4-FFF2-40B4-BE49-F238E27FC236}">
                <a16:creationId xmlns:a16="http://schemas.microsoft.com/office/drawing/2014/main" id="{59FACA36-879A-D1B4-DAB2-BD1584CA6549}"/>
              </a:ext>
            </a:extLst>
          </p:cNvPr>
          <p:cNvSpPr txBox="1"/>
          <p:nvPr/>
        </p:nvSpPr>
        <p:spPr>
          <a:xfrm rot="6731801">
            <a:off x="2427478" y="2441231"/>
            <a:ext cx="377444" cy="470916"/>
          </a:xfrm>
          <a:prstGeom prst="rect">
            <a:avLst/>
          </a:prstGeom>
          <a:solidFill>
            <a:srgbClr val="E2EEE8"/>
          </a:solidFill>
        </p:spPr>
        <p:txBody>
          <a:bodyPr wrap="square" rtlCol="0">
            <a:spAutoFit/>
          </a:bodyPr>
          <a:lstStyle/>
          <a:p>
            <a:endParaRPr lang="en-GB" dirty="0"/>
          </a:p>
        </p:txBody>
      </p:sp>
      <p:sp>
        <p:nvSpPr>
          <p:cNvPr id="14" name="TextBox 13">
            <a:extLst>
              <a:ext uri="{FF2B5EF4-FFF2-40B4-BE49-F238E27FC236}">
                <a16:creationId xmlns:a16="http://schemas.microsoft.com/office/drawing/2014/main" id="{80635CE4-BFB3-94C0-B977-0C90F8ED083E}"/>
              </a:ext>
            </a:extLst>
          </p:cNvPr>
          <p:cNvSpPr txBox="1"/>
          <p:nvPr/>
        </p:nvSpPr>
        <p:spPr>
          <a:xfrm rot="5043548">
            <a:off x="2196885" y="2986981"/>
            <a:ext cx="269791" cy="812295"/>
          </a:xfrm>
          <a:prstGeom prst="rect">
            <a:avLst/>
          </a:prstGeom>
          <a:solidFill>
            <a:srgbClr val="E2EEE8"/>
          </a:solidFill>
        </p:spPr>
        <p:txBody>
          <a:bodyPr wrap="square" rtlCol="0">
            <a:spAutoFit/>
          </a:bodyPr>
          <a:lstStyle/>
          <a:p>
            <a:endParaRPr lang="en-GB" dirty="0"/>
          </a:p>
        </p:txBody>
      </p:sp>
      <p:sp>
        <p:nvSpPr>
          <p:cNvPr id="24" name="TextBox 23">
            <a:extLst>
              <a:ext uri="{FF2B5EF4-FFF2-40B4-BE49-F238E27FC236}">
                <a16:creationId xmlns:a16="http://schemas.microsoft.com/office/drawing/2014/main" id="{29780913-4A45-2424-12E9-D39EEBA3880A}"/>
              </a:ext>
            </a:extLst>
          </p:cNvPr>
          <p:cNvSpPr txBox="1"/>
          <p:nvPr/>
        </p:nvSpPr>
        <p:spPr>
          <a:xfrm>
            <a:off x="8501683" y="597487"/>
            <a:ext cx="892485" cy="461665"/>
          </a:xfrm>
          <a:prstGeom prst="rect">
            <a:avLst/>
          </a:prstGeom>
          <a:noFill/>
        </p:spPr>
        <p:txBody>
          <a:bodyPr wrap="square">
            <a:spAutoFit/>
          </a:bodyPr>
          <a:lstStyle/>
          <a:p>
            <a:r>
              <a:rPr lang="en-GB" sz="2400" dirty="0">
                <a:ln w="0"/>
                <a:solidFill>
                  <a:schemeClr val="accent1"/>
                </a:solidFill>
                <a:effectLst>
                  <a:outerShdw blurRad="38100" dist="25400" dir="5400000" algn="ctr" rotWithShape="0">
                    <a:srgbClr val="6E747A">
                      <a:alpha val="43000"/>
                    </a:srgbClr>
                  </a:outerShdw>
                </a:effectLst>
                <a:latin typeface="Century Gothic" panose="020B0502020202020204" pitchFamily="34" charset="0"/>
              </a:rPr>
              <a:t>KS2</a:t>
            </a:r>
            <a:endParaRPr lang="en-GB" dirty="0"/>
          </a:p>
        </p:txBody>
      </p:sp>
      <p:sp>
        <p:nvSpPr>
          <p:cNvPr id="4" name="Rounded Rectangle 3">
            <a:extLst>
              <a:ext uri="{FF2B5EF4-FFF2-40B4-BE49-F238E27FC236}">
                <a16:creationId xmlns:a16="http://schemas.microsoft.com/office/drawing/2014/main" id="{382F9ABF-3CA5-8309-39EB-58F6FAD7CC07}"/>
              </a:ext>
            </a:extLst>
          </p:cNvPr>
          <p:cNvSpPr/>
          <p:nvPr/>
        </p:nvSpPr>
        <p:spPr>
          <a:xfrm>
            <a:off x="3387432" y="2686289"/>
            <a:ext cx="4423697" cy="4171711"/>
          </a:xfrm>
          <a:prstGeom prst="roundRect">
            <a:avLst/>
          </a:prstGeom>
          <a:solidFill>
            <a:srgbClr val="A1D6E3">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spcBef>
                <a:spcPts val="0"/>
              </a:spcBef>
              <a:spcAft>
                <a:spcPts val="0"/>
              </a:spcAft>
            </a:pPr>
            <a:r>
              <a:rPr lang="en-GB" sz="1600" b="0" i="0" u="none" strike="noStrike" dirty="0">
                <a:solidFill>
                  <a:srgbClr val="000000"/>
                </a:solidFill>
                <a:effectLst/>
              </a:rPr>
              <a:t>When World War II began in 1939, Lilian wanted to help out, so she got a job at a place called NAAFI where they served food to soldiers. But you know what? They asked her to leave because of the colour of her skin, which was not fair at all. But Lilian did not give up. In 1941, she decided to join the Women’s Auxiliary Air Force (WAAF) and learned how to fix aeroplane instruments. During her training, she heard some very sad news- her brother Jim, who was in the Merchant Navy, had lost his life at sea. But even with this sad news, Lilian completed her training and became one of the first women to do this job at the Air Force</a:t>
            </a:r>
            <a:endParaRPr lang="en-GB" sz="1600" b="0" i="0" u="none" strike="noStrike" dirty="0">
              <a:solidFill>
                <a:srgbClr val="242424"/>
              </a:solidFill>
              <a:effectLst/>
            </a:endParaRPr>
          </a:p>
        </p:txBody>
      </p:sp>
      <p:pic>
        <p:nvPicPr>
          <p:cNvPr id="10" name="Picture 9" descr="A cartoon of a person in a military uniform&#10;&#10;Description automatically generated">
            <a:extLst>
              <a:ext uri="{FF2B5EF4-FFF2-40B4-BE49-F238E27FC236}">
                <a16:creationId xmlns:a16="http://schemas.microsoft.com/office/drawing/2014/main" id="{50F037CC-858A-16E2-594E-5696494B0E89}"/>
              </a:ext>
            </a:extLst>
          </p:cNvPr>
          <p:cNvPicPr>
            <a:picLocks noChangeAspect="1"/>
          </p:cNvPicPr>
          <p:nvPr/>
        </p:nvPicPr>
        <p:blipFill rotWithShape="1">
          <a:blip r:embed="rId4"/>
          <a:srcRect l="2398" t="7736" r="18633" b="3446"/>
          <a:stretch/>
        </p:blipFill>
        <p:spPr>
          <a:xfrm>
            <a:off x="0" y="43071"/>
            <a:ext cx="1567815" cy="2897307"/>
          </a:xfrm>
          <a:prstGeom prst="rect">
            <a:avLst/>
          </a:prstGeom>
        </p:spPr>
      </p:pic>
      <p:sp>
        <p:nvSpPr>
          <p:cNvPr id="2" name="Rounded Rectangle 1">
            <a:extLst>
              <a:ext uri="{FF2B5EF4-FFF2-40B4-BE49-F238E27FC236}">
                <a16:creationId xmlns:a16="http://schemas.microsoft.com/office/drawing/2014/main" id="{8BC1678F-4929-6C84-A3B5-F6C2A190D4C0}"/>
              </a:ext>
            </a:extLst>
          </p:cNvPr>
          <p:cNvSpPr/>
          <p:nvPr/>
        </p:nvSpPr>
        <p:spPr>
          <a:xfrm>
            <a:off x="117866" y="2940378"/>
            <a:ext cx="3084674" cy="3917621"/>
          </a:xfrm>
          <a:prstGeom prst="roundRect">
            <a:avLst/>
          </a:prstGeom>
          <a:solidFill>
            <a:srgbClr val="A1D6E3">
              <a:alpha val="50162"/>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0" i="0" u="none" strike="noStrike" dirty="0">
                <a:solidFill>
                  <a:srgbClr val="000000"/>
                </a:solidFill>
                <a:effectLst/>
              </a:rPr>
              <a:t>Lilian Bader had a remarkable life story. She was born in Liverpool on 18th February 1917 (in some records it says that Lilian was born 1918). Her father was from Barbados and worked for the Royal Navy. Her mother was Irish but when Lilian was just nine years old, her parents passed away and she had to go and live at a convent. </a:t>
            </a:r>
            <a:endParaRPr lang="en-GB" b="0" i="0" u="none" strike="noStrike" dirty="0">
              <a:solidFill>
                <a:srgbClr val="242424"/>
              </a:solidFill>
              <a:effectLst/>
            </a:endParaRPr>
          </a:p>
        </p:txBody>
      </p:sp>
      <p:pic>
        <p:nvPicPr>
          <p:cNvPr id="8" name="Picture 7" descr="A logo with a circle and a red circle&#10;&#10;Description automatically generated">
            <a:extLst>
              <a:ext uri="{FF2B5EF4-FFF2-40B4-BE49-F238E27FC236}">
                <a16:creationId xmlns:a16="http://schemas.microsoft.com/office/drawing/2014/main" id="{EF04CE26-19D3-0807-BA05-F9F6322008FA}"/>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807466" y="1208760"/>
            <a:ext cx="1821600" cy="1821600"/>
          </a:xfrm>
          <a:prstGeom prst="rect">
            <a:avLst/>
          </a:prstGeom>
        </p:spPr>
      </p:pic>
      <p:sp>
        <p:nvSpPr>
          <p:cNvPr id="6" name="Rounded Rectangle 5">
            <a:extLst>
              <a:ext uri="{FF2B5EF4-FFF2-40B4-BE49-F238E27FC236}">
                <a16:creationId xmlns:a16="http://schemas.microsoft.com/office/drawing/2014/main" id="{045588B1-56F6-9B8C-C8A7-171F10A4F017}"/>
              </a:ext>
            </a:extLst>
          </p:cNvPr>
          <p:cNvSpPr/>
          <p:nvPr/>
        </p:nvSpPr>
        <p:spPr>
          <a:xfrm>
            <a:off x="7996021" y="2503848"/>
            <a:ext cx="4116119" cy="4354152"/>
          </a:xfrm>
          <a:prstGeom prst="roundRect">
            <a:avLst/>
          </a:prstGeom>
          <a:solidFill>
            <a:srgbClr val="A1D6E3">
              <a:alpha val="44957"/>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spcBef>
                <a:spcPts val="0"/>
              </a:spcBef>
              <a:spcAft>
                <a:spcPts val="0"/>
              </a:spcAft>
            </a:pPr>
            <a:r>
              <a:rPr lang="en-GB" b="0" i="0" u="none" strike="noStrike" dirty="0">
                <a:solidFill>
                  <a:srgbClr val="000000"/>
                </a:solidFill>
                <a:effectLst/>
              </a:rPr>
              <a:t>She worked for RAF Shawbury, where she checked aeroplane instruments to make sure they were working right. Lilian was promoted to Acting Corporal.</a:t>
            </a:r>
            <a:r>
              <a:rPr lang="en-GB" dirty="0">
                <a:solidFill>
                  <a:srgbClr val="242424"/>
                </a:solidFill>
              </a:rPr>
              <a:t> </a:t>
            </a:r>
            <a:r>
              <a:rPr lang="en-GB" b="0" i="0" u="none" strike="noStrike" dirty="0">
                <a:solidFill>
                  <a:srgbClr val="000000"/>
                </a:solidFill>
                <a:effectLst/>
              </a:rPr>
              <a:t>In 1943, met and married Ramsay Bader, who was a tank driver. Later, she became pregnant and had to leave her job at the Air Force. After the war, Lilian went to study at London University, where she got a degree and became a teacher. Lilian’s younger son followed her family’s traditions and became an airline pilot. </a:t>
            </a:r>
            <a:endParaRPr lang="en-GB" b="0" i="0" u="none" strike="noStrike" dirty="0">
              <a:solidFill>
                <a:srgbClr val="242424"/>
              </a:solidFill>
              <a:effectLst/>
            </a:endParaRPr>
          </a:p>
        </p:txBody>
      </p:sp>
    </p:spTree>
    <p:extLst>
      <p:ext uri="{BB962C8B-B14F-4D97-AF65-F5344CB8AC3E}">
        <p14:creationId xmlns:p14="http://schemas.microsoft.com/office/powerpoint/2010/main" val="833784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2EEE8"/>
        </a:solidFill>
        <a:effectLst/>
      </p:bgPr>
    </p:bg>
    <p:spTree>
      <p:nvGrpSpPr>
        <p:cNvPr id="1" name=""/>
        <p:cNvGrpSpPr/>
        <p:nvPr/>
      </p:nvGrpSpPr>
      <p:grpSpPr>
        <a:xfrm>
          <a:off x="0" y="0"/>
          <a:ext cx="0" cy="0"/>
          <a:chOff x="0" y="0"/>
          <a:chExt cx="0" cy="0"/>
        </a:xfrm>
      </p:grpSpPr>
      <p:pic>
        <p:nvPicPr>
          <p:cNvPr id="8" name="Picture 7" descr="A logo with a circle and a red circle&#10;&#10;Description automatically generated">
            <a:extLst>
              <a:ext uri="{FF2B5EF4-FFF2-40B4-BE49-F238E27FC236}">
                <a16:creationId xmlns:a16="http://schemas.microsoft.com/office/drawing/2014/main" id="{EF04CE26-19D3-0807-BA05-F9F6322008FA}"/>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112323" y="-487679"/>
            <a:ext cx="1974640" cy="1974640"/>
          </a:xfrm>
          <a:prstGeom prst="rect">
            <a:avLst/>
          </a:prstGeom>
        </p:spPr>
      </p:pic>
      <p:sp>
        <p:nvSpPr>
          <p:cNvPr id="9" name="TextBox 8">
            <a:extLst>
              <a:ext uri="{FF2B5EF4-FFF2-40B4-BE49-F238E27FC236}">
                <a16:creationId xmlns:a16="http://schemas.microsoft.com/office/drawing/2014/main" id="{45F5A22B-71A4-24A7-E2DD-9B3BF5DB20B1}"/>
              </a:ext>
            </a:extLst>
          </p:cNvPr>
          <p:cNvSpPr txBox="1"/>
          <p:nvPr/>
        </p:nvSpPr>
        <p:spPr>
          <a:xfrm>
            <a:off x="4062138" y="0"/>
            <a:ext cx="4067723" cy="830997"/>
          </a:xfrm>
          <a:prstGeom prst="rect">
            <a:avLst/>
          </a:prstGeom>
          <a:noFill/>
        </p:spPr>
        <p:txBody>
          <a:bodyPr wrap="square" rtlCol="0">
            <a:spAutoFit/>
          </a:bodyPr>
          <a:lstStyle/>
          <a:p>
            <a:r>
              <a:rPr lang="en-GB" sz="4800" dirty="0">
                <a:latin typeface="Century Gothic" panose="020B0502020202020204" pitchFamily="34" charset="0"/>
              </a:rPr>
              <a:t>LILIAN BADER</a:t>
            </a:r>
          </a:p>
        </p:txBody>
      </p:sp>
      <p:pic>
        <p:nvPicPr>
          <p:cNvPr id="11" name="Picture 10">
            <a:extLst>
              <a:ext uri="{FF2B5EF4-FFF2-40B4-BE49-F238E27FC236}">
                <a16:creationId xmlns:a16="http://schemas.microsoft.com/office/drawing/2014/main" id="{0A78BA66-2D38-7BE7-BE71-6330BFFD5495}"/>
              </a:ext>
            </a:extLst>
          </p:cNvPr>
          <p:cNvPicPr>
            <a:picLocks noChangeAspect="1"/>
          </p:cNvPicPr>
          <p:nvPr/>
        </p:nvPicPr>
        <p:blipFill>
          <a:blip r:embed="rId3"/>
          <a:stretch>
            <a:fillRect/>
          </a:stretch>
        </p:blipFill>
        <p:spPr>
          <a:xfrm>
            <a:off x="10258081" y="990600"/>
            <a:ext cx="1645920" cy="1645920"/>
          </a:xfrm>
          <a:prstGeom prst="rect">
            <a:avLst/>
          </a:prstGeom>
        </p:spPr>
      </p:pic>
      <p:sp>
        <p:nvSpPr>
          <p:cNvPr id="33" name="TextBox 32">
            <a:extLst>
              <a:ext uri="{FF2B5EF4-FFF2-40B4-BE49-F238E27FC236}">
                <a16:creationId xmlns:a16="http://schemas.microsoft.com/office/drawing/2014/main" id="{7E7B7B87-03C7-7EF5-597B-0684B3DAE510}"/>
              </a:ext>
            </a:extLst>
          </p:cNvPr>
          <p:cNvSpPr txBox="1"/>
          <p:nvPr/>
        </p:nvSpPr>
        <p:spPr>
          <a:xfrm>
            <a:off x="3386271" y="214169"/>
            <a:ext cx="803628" cy="461665"/>
          </a:xfrm>
          <a:prstGeom prst="rect">
            <a:avLst/>
          </a:prstGeom>
          <a:noFill/>
        </p:spPr>
        <p:txBody>
          <a:bodyPr wrap="square">
            <a:spAutoFit/>
          </a:bodyPr>
          <a:lstStyle/>
          <a:p>
            <a:r>
              <a:rPr lang="en-GB" sz="2400" dirty="0">
                <a:ln w="0"/>
                <a:solidFill>
                  <a:schemeClr val="accent1"/>
                </a:solidFill>
                <a:effectLst>
                  <a:outerShdw blurRad="38100" dist="25400" dir="5400000" algn="ctr" rotWithShape="0">
                    <a:srgbClr val="6E747A">
                      <a:alpha val="43000"/>
                    </a:srgbClr>
                  </a:outerShdw>
                </a:effectLst>
                <a:latin typeface="Century Gothic" panose="020B0502020202020204" pitchFamily="34" charset="0"/>
              </a:rPr>
              <a:t>KS2</a:t>
            </a:r>
            <a:endParaRPr lang="en-GB" dirty="0"/>
          </a:p>
        </p:txBody>
      </p:sp>
      <p:pic>
        <p:nvPicPr>
          <p:cNvPr id="35" name="Picture 34" descr="A cartoon of a person in a military uniform&#10;&#10;Description automatically generated">
            <a:extLst>
              <a:ext uri="{FF2B5EF4-FFF2-40B4-BE49-F238E27FC236}">
                <a16:creationId xmlns:a16="http://schemas.microsoft.com/office/drawing/2014/main" id="{D90504C7-A92C-0679-7C3C-6D2A3E502625}"/>
              </a:ext>
            </a:extLst>
          </p:cNvPr>
          <p:cNvPicPr>
            <a:picLocks noChangeAspect="1"/>
          </p:cNvPicPr>
          <p:nvPr/>
        </p:nvPicPr>
        <p:blipFill rotWithShape="1">
          <a:blip r:embed="rId4"/>
          <a:srcRect t="7534" r="20367"/>
          <a:stretch/>
        </p:blipFill>
        <p:spPr>
          <a:xfrm>
            <a:off x="209007" y="499641"/>
            <a:ext cx="2879217" cy="5493080"/>
          </a:xfrm>
          <a:prstGeom prst="rect">
            <a:avLst/>
          </a:prstGeom>
        </p:spPr>
      </p:pic>
      <p:sp>
        <p:nvSpPr>
          <p:cNvPr id="38" name="TextBox 37">
            <a:extLst>
              <a:ext uri="{FF2B5EF4-FFF2-40B4-BE49-F238E27FC236}">
                <a16:creationId xmlns:a16="http://schemas.microsoft.com/office/drawing/2014/main" id="{19748F39-1EA4-AB89-B63E-5260E0902A80}"/>
              </a:ext>
            </a:extLst>
          </p:cNvPr>
          <p:cNvSpPr txBox="1"/>
          <p:nvPr/>
        </p:nvSpPr>
        <p:spPr>
          <a:xfrm>
            <a:off x="6723086" y="759767"/>
            <a:ext cx="2082642" cy="461665"/>
          </a:xfrm>
          <a:prstGeom prst="rect">
            <a:avLst/>
          </a:prstGeom>
          <a:noFill/>
        </p:spPr>
        <p:txBody>
          <a:bodyPr wrap="square">
            <a:spAutoFit/>
          </a:bodyPr>
          <a:lstStyle/>
          <a:p>
            <a:r>
              <a:rPr lang="en-GB" sz="2400" dirty="0">
                <a:ln w="0"/>
                <a:solidFill>
                  <a:schemeClr val="accent1"/>
                </a:solidFill>
                <a:effectLst>
                  <a:outerShdw blurRad="38100" dist="25400" dir="5400000" algn="ctr" rotWithShape="0">
                    <a:srgbClr val="6E747A">
                      <a:alpha val="43000"/>
                    </a:srgbClr>
                  </a:outerShdw>
                </a:effectLst>
                <a:latin typeface="Century Gothic" panose="020B0502020202020204" pitchFamily="34" charset="0"/>
              </a:rPr>
              <a:t>WORKSHEET </a:t>
            </a:r>
            <a:endParaRPr lang="en-GB" dirty="0"/>
          </a:p>
        </p:txBody>
      </p:sp>
      <p:pic>
        <p:nvPicPr>
          <p:cNvPr id="40" name="Picture 39" descr="A crossword puzzle with words&#10;&#10;Description automatically generated">
            <a:extLst>
              <a:ext uri="{FF2B5EF4-FFF2-40B4-BE49-F238E27FC236}">
                <a16:creationId xmlns:a16="http://schemas.microsoft.com/office/drawing/2014/main" id="{47CD7022-D60E-FF59-2FA1-F048C703EE30}"/>
              </a:ext>
            </a:extLst>
          </p:cNvPr>
          <p:cNvPicPr>
            <a:picLocks noChangeAspect="1"/>
          </p:cNvPicPr>
          <p:nvPr/>
        </p:nvPicPr>
        <p:blipFill rotWithShape="1">
          <a:blip r:embed="rId5">
            <a:clrChange>
              <a:clrFrom>
                <a:srgbClr val="FFFFFF"/>
              </a:clrFrom>
              <a:clrTo>
                <a:srgbClr val="FFFFFF">
                  <a:alpha val="0"/>
                </a:srgbClr>
              </a:clrTo>
            </a:clrChange>
          </a:blip>
          <a:srcRect t="9943" b="5678"/>
          <a:stretch/>
        </p:blipFill>
        <p:spPr>
          <a:xfrm>
            <a:off x="2843928" y="1150751"/>
            <a:ext cx="7414153" cy="5493080"/>
          </a:xfrm>
          <a:prstGeom prst="rect">
            <a:avLst/>
          </a:prstGeom>
        </p:spPr>
      </p:pic>
    </p:spTree>
    <p:extLst>
      <p:ext uri="{BB962C8B-B14F-4D97-AF65-F5344CB8AC3E}">
        <p14:creationId xmlns:p14="http://schemas.microsoft.com/office/powerpoint/2010/main" val="1808377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2EEE8"/>
        </a:solidFill>
        <a:effectLst/>
      </p:bgPr>
    </p:bg>
    <p:spTree>
      <p:nvGrpSpPr>
        <p:cNvPr id="1" name=""/>
        <p:cNvGrpSpPr/>
        <p:nvPr/>
      </p:nvGrpSpPr>
      <p:grpSpPr>
        <a:xfrm>
          <a:off x="0" y="0"/>
          <a:ext cx="0" cy="0"/>
          <a:chOff x="0" y="0"/>
          <a:chExt cx="0" cy="0"/>
        </a:xfrm>
      </p:grpSpPr>
      <p:pic>
        <p:nvPicPr>
          <p:cNvPr id="8" name="Picture 7" descr="A logo with a circle and a red circle&#10;&#10;Description automatically generated">
            <a:extLst>
              <a:ext uri="{FF2B5EF4-FFF2-40B4-BE49-F238E27FC236}">
                <a16:creationId xmlns:a16="http://schemas.microsoft.com/office/drawing/2014/main" id="{EF04CE26-19D3-0807-BA05-F9F6322008FA}"/>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046236" y="636537"/>
            <a:ext cx="1818870" cy="1818870"/>
          </a:xfrm>
          <a:prstGeom prst="rect">
            <a:avLst/>
          </a:prstGeom>
        </p:spPr>
      </p:pic>
      <p:sp>
        <p:nvSpPr>
          <p:cNvPr id="9" name="TextBox 8">
            <a:extLst>
              <a:ext uri="{FF2B5EF4-FFF2-40B4-BE49-F238E27FC236}">
                <a16:creationId xmlns:a16="http://schemas.microsoft.com/office/drawing/2014/main" id="{45F5A22B-71A4-24A7-E2DD-9B3BF5DB20B1}"/>
              </a:ext>
            </a:extLst>
          </p:cNvPr>
          <p:cNvSpPr txBox="1"/>
          <p:nvPr/>
        </p:nvSpPr>
        <p:spPr>
          <a:xfrm>
            <a:off x="4062138" y="0"/>
            <a:ext cx="4067723" cy="830997"/>
          </a:xfrm>
          <a:prstGeom prst="rect">
            <a:avLst/>
          </a:prstGeom>
          <a:noFill/>
        </p:spPr>
        <p:txBody>
          <a:bodyPr wrap="square" rtlCol="0">
            <a:spAutoFit/>
          </a:bodyPr>
          <a:lstStyle/>
          <a:p>
            <a:r>
              <a:rPr lang="en-GB" sz="4800" dirty="0">
                <a:latin typeface="Century Gothic" panose="020B0502020202020204" pitchFamily="34" charset="0"/>
              </a:rPr>
              <a:t>LILIAN BADER</a:t>
            </a:r>
          </a:p>
        </p:txBody>
      </p:sp>
      <p:pic>
        <p:nvPicPr>
          <p:cNvPr id="11" name="Picture 10">
            <a:extLst>
              <a:ext uri="{FF2B5EF4-FFF2-40B4-BE49-F238E27FC236}">
                <a16:creationId xmlns:a16="http://schemas.microsoft.com/office/drawing/2014/main" id="{0A78BA66-2D38-7BE7-BE71-6330BFFD5495}"/>
              </a:ext>
            </a:extLst>
          </p:cNvPr>
          <p:cNvPicPr>
            <a:picLocks noChangeAspect="1"/>
          </p:cNvPicPr>
          <p:nvPr/>
        </p:nvPicPr>
        <p:blipFill>
          <a:blip r:embed="rId3"/>
          <a:stretch>
            <a:fillRect/>
          </a:stretch>
        </p:blipFill>
        <p:spPr>
          <a:xfrm>
            <a:off x="9968520" y="33963"/>
            <a:ext cx="2173102" cy="2173102"/>
          </a:xfrm>
          <a:prstGeom prst="rect">
            <a:avLst/>
          </a:prstGeom>
        </p:spPr>
      </p:pic>
      <p:sp>
        <p:nvSpPr>
          <p:cNvPr id="13" name="TextBox 12">
            <a:extLst>
              <a:ext uri="{FF2B5EF4-FFF2-40B4-BE49-F238E27FC236}">
                <a16:creationId xmlns:a16="http://schemas.microsoft.com/office/drawing/2014/main" id="{59FACA36-879A-D1B4-DAB2-BD1584CA6549}"/>
              </a:ext>
            </a:extLst>
          </p:cNvPr>
          <p:cNvSpPr txBox="1"/>
          <p:nvPr/>
        </p:nvSpPr>
        <p:spPr>
          <a:xfrm rot="6731801">
            <a:off x="2427478" y="2441231"/>
            <a:ext cx="377444" cy="470916"/>
          </a:xfrm>
          <a:prstGeom prst="rect">
            <a:avLst/>
          </a:prstGeom>
          <a:solidFill>
            <a:srgbClr val="E2EEE8"/>
          </a:solidFill>
        </p:spPr>
        <p:txBody>
          <a:bodyPr wrap="square" rtlCol="0">
            <a:spAutoFit/>
          </a:bodyPr>
          <a:lstStyle/>
          <a:p>
            <a:endParaRPr lang="en-GB" dirty="0"/>
          </a:p>
        </p:txBody>
      </p:sp>
      <p:sp>
        <p:nvSpPr>
          <p:cNvPr id="14" name="TextBox 13">
            <a:extLst>
              <a:ext uri="{FF2B5EF4-FFF2-40B4-BE49-F238E27FC236}">
                <a16:creationId xmlns:a16="http://schemas.microsoft.com/office/drawing/2014/main" id="{80635CE4-BFB3-94C0-B977-0C90F8ED083E}"/>
              </a:ext>
            </a:extLst>
          </p:cNvPr>
          <p:cNvSpPr txBox="1"/>
          <p:nvPr/>
        </p:nvSpPr>
        <p:spPr>
          <a:xfrm rot="5043548">
            <a:off x="2196885" y="2986981"/>
            <a:ext cx="269791" cy="812295"/>
          </a:xfrm>
          <a:prstGeom prst="rect">
            <a:avLst/>
          </a:prstGeom>
          <a:solidFill>
            <a:srgbClr val="E2EEE8"/>
          </a:solidFill>
        </p:spPr>
        <p:txBody>
          <a:bodyPr wrap="square" rtlCol="0">
            <a:spAutoFit/>
          </a:bodyPr>
          <a:lstStyle/>
          <a:p>
            <a:endParaRPr lang="en-GB" dirty="0"/>
          </a:p>
        </p:txBody>
      </p:sp>
      <p:sp>
        <p:nvSpPr>
          <p:cNvPr id="24" name="TextBox 23">
            <a:extLst>
              <a:ext uri="{FF2B5EF4-FFF2-40B4-BE49-F238E27FC236}">
                <a16:creationId xmlns:a16="http://schemas.microsoft.com/office/drawing/2014/main" id="{29780913-4A45-2424-12E9-D39EEBA3880A}"/>
              </a:ext>
            </a:extLst>
          </p:cNvPr>
          <p:cNvSpPr txBox="1"/>
          <p:nvPr/>
        </p:nvSpPr>
        <p:spPr>
          <a:xfrm>
            <a:off x="3386271" y="214169"/>
            <a:ext cx="803628" cy="461665"/>
          </a:xfrm>
          <a:prstGeom prst="rect">
            <a:avLst/>
          </a:prstGeom>
          <a:noFill/>
        </p:spPr>
        <p:txBody>
          <a:bodyPr wrap="square">
            <a:spAutoFit/>
          </a:bodyPr>
          <a:lstStyle/>
          <a:p>
            <a:r>
              <a:rPr lang="en-GB" sz="2400" dirty="0">
                <a:ln w="0"/>
                <a:solidFill>
                  <a:schemeClr val="accent1"/>
                </a:solidFill>
                <a:effectLst>
                  <a:outerShdw blurRad="38100" dist="25400" dir="5400000" algn="ctr" rotWithShape="0">
                    <a:srgbClr val="6E747A">
                      <a:alpha val="43000"/>
                    </a:srgbClr>
                  </a:outerShdw>
                </a:effectLst>
                <a:latin typeface="Century Gothic" panose="020B0502020202020204" pitchFamily="34" charset="0"/>
              </a:rPr>
              <a:t>KS3</a:t>
            </a:r>
            <a:endParaRPr lang="en-GB" dirty="0"/>
          </a:p>
        </p:txBody>
      </p:sp>
      <p:sp>
        <p:nvSpPr>
          <p:cNvPr id="4" name="Rounded Rectangle 3">
            <a:extLst>
              <a:ext uri="{FF2B5EF4-FFF2-40B4-BE49-F238E27FC236}">
                <a16:creationId xmlns:a16="http://schemas.microsoft.com/office/drawing/2014/main" id="{382F9ABF-3CA5-8309-39EB-58F6FAD7CC07}"/>
              </a:ext>
            </a:extLst>
          </p:cNvPr>
          <p:cNvSpPr/>
          <p:nvPr/>
        </p:nvSpPr>
        <p:spPr>
          <a:xfrm>
            <a:off x="5219068" y="1108168"/>
            <a:ext cx="2740171" cy="5371039"/>
          </a:xfrm>
          <a:prstGeom prst="round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spcBef>
                <a:spcPts val="0"/>
              </a:spcBef>
              <a:spcAft>
                <a:spcPts val="0"/>
              </a:spcAft>
            </a:pPr>
            <a:r>
              <a:rPr lang="en-GB" sz="1400" b="0" i="0" u="none" strike="noStrike" dirty="0">
                <a:solidFill>
                  <a:srgbClr val="000000"/>
                </a:solidFill>
                <a:effectLst/>
              </a:rPr>
              <a:t>Faced with challenges, on March 28, 1941, Lilian volunteered to join the Women's Auxiliary Air Force (WAAF) and opted for training as an Instrument Repairer. During her training, she received </a:t>
            </a:r>
            <a:r>
              <a:rPr lang="en-GB" sz="1400" b="0" i="0" u="none" strike="noStrike" dirty="0" err="1">
                <a:solidFill>
                  <a:srgbClr val="000000"/>
                </a:solidFill>
                <a:effectLst/>
              </a:rPr>
              <a:t>heartbreaking</a:t>
            </a:r>
            <a:r>
              <a:rPr lang="en-GB" sz="1400" b="0" i="0" u="none" strike="noStrike" dirty="0">
                <a:solidFill>
                  <a:srgbClr val="000000"/>
                </a:solidFill>
                <a:effectLst/>
              </a:rPr>
              <a:t> news about her brother Jim, who served in the Merchant Navy and had tragically lost his life at sea. Despite this devastating loss, Lilian excelled in her training, earning a 'First </a:t>
            </a:r>
            <a:r>
              <a:rPr lang="en-GB" sz="1400" b="0" i="0" u="none" strike="noStrike" dirty="0" err="1">
                <a:solidFill>
                  <a:srgbClr val="000000"/>
                </a:solidFill>
                <a:effectLst/>
              </a:rPr>
              <a:t>Class'</a:t>
            </a:r>
            <a:r>
              <a:rPr lang="en-GB" sz="1400" b="0" i="0" u="none" strike="noStrike" dirty="0">
                <a:solidFill>
                  <a:srgbClr val="000000"/>
                </a:solidFill>
                <a:effectLst/>
              </a:rPr>
              <a:t> qualification, thus becoming one of the early women in the air force to specialise in that field. She was stationed at RAF Shawbury, where she tirelessly inspected and rectified faults in the aircraft instruments. Her competence and dedication led to her promotion to Acting Corporal</a:t>
            </a:r>
            <a:endParaRPr lang="en-GB" sz="1400" b="0" i="0" u="none" strike="noStrike" dirty="0">
              <a:solidFill>
                <a:srgbClr val="242424"/>
              </a:solidFill>
              <a:effectLst/>
            </a:endParaRPr>
          </a:p>
        </p:txBody>
      </p:sp>
      <p:pic>
        <p:nvPicPr>
          <p:cNvPr id="10" name="Picture 9" descr="A cartoon of a person in a military uniform&#10;&#10;Description automatically generated">
            <a:extLst>
              <a:ext uri="{FF2B5EF4-FFF2-40B4-BE49-F238E27FC236}">
                <a16:creationId xmlns:a16="http://schemas.microsoft.com/office/drawing/2014/main" id="{50F037CC-858A-16E2-594E-5696494B0E89}"/>
              </a:ext>
            </a:extLst>
          </p:cNvPr>
          <p:cNvPicPr>
            <a:picLocks noChangeAspect="1"/>
          </p:cNvPicPr>
          <p:nvPr/>
        </p:nvPicPr>
        <p:blipFill rotWithShape="1">
          <a:blip r:embed="rId4"/>
          <a:srcRect l="2398" t="7736" r="18633" b="3446"/>
          <a:stretch/>
        </p:blipFill>
        <p:spPr>
          <a:xfrm>
            <a:off x="-11486" y="-14519"/>
            <a:ext cx="2368589" cy="4377128"/>
          </a:xfrm>
          <a:prstGeom prst="rect">
            <a:avLst/>
          </a:prstGeom>
        </p:spPr>
      </p:pic>
      <p:sp>
        <p:nvSpPr>
          <p:cNvPr id="2" name="Rounded Rectangle 1">
            <a:extLst>
              <a:ext uri="{FF2B5EF4-FFF2-40B4-BE49-F238E27FC236}">
                <a16:creationId xmlns:a16="http://schemas.microsoft.com/office/drawing/2014/main" id="{8BC1678F-4929-6C84-A3B5-F6C2A190D4C0}"/>
              </a:ext>
            </a:extLst>
          </p:cNvPr>
          <p:cNvSpPr/>
          <p:nvPr/>
        </p:nvSpPr>
        <p:spPr>
          <a:xfrm>
            <a:off x="1838293" y="1655414"/>
            <a:ext cx="3305419" cy="3736712"/>
          </a:xfrm>
          <a:prstGeom prst="round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0" i="0" u="none" strike="noStrike" dirty="0">
                <a:solidFill>
                  <a:srgbClr val="000000"/>
                </a:solidFill>
                <a:effectLst/>
              </a:rPr>
              <a:t>Lilian Bader, born Lilian Bailey on February 18, 1917 (some records show 1918), in Liverpool, her father was Barbadian and had served in the Royal Navy, while her mother was Irish. Tragically, Lilian lost her parents at the tender age of nine and was raised in a convent. As World War II erupted in 1939, Lilian initially found employment at a Navy, Army, and Air Force Institutes (NAAFI) canteen. However, her employment was short-lived due to racial discrimination, as she was asked to leave because of her Black heritage. </a:t>
            </a:r>
            <a:endParaRPr lang="en-GB" sz="1400" b="0" i="0" u="none" strike="noStrike" dirty="0">
              <a:solidFill>
                <a:srgbClr val="242424"/>
              </a:solidFill>
              <a:effectLst/>
            </a:endParaRPr>
          </a:p>
        </p:txBody>
      </p:sp>
      <p:pic>
        <p:nvPicPr>
          <p:cNvPr id="20" name="Picture 19" descr="A green airplane flying in the sky&#10;&#10;Description automatically generated">
            <a:extLst>
              <a:ext uri="{FF2B5EF4-FFF2-40B4-BE49-F238E27FC236}">
                <a16:creationId xmlns:a16="http://schemas.microsoft.com/office/drawing/2014/main" id="{D5B58E59-3365-A7BF-B633-D81E02C704EA}"/>
              </a:ext>
            </a:extLst>
          </p:cNvPr>
          <p:cNvPicPr>
            <a:picLocks noChangeAspect="1"/>
          </p:cNvPicPr>
          <p:nvPr/>
        </p:nvPicPr>
        <p:blipFill rotWithShape="1">
          <a:blip r:embed="rId5">
            <a:clrChange>
              <a:clrFrom>
                <a:srgbClr val="F6F8F7"/>
              </a:clrFrom>
              <a:clrTo>
                <a:srgbClr val="F6F8F7">
                  <a:alpha val="0"/>
                </a:srgbClr>
              </a:clrTo>
            </a:clrChange>
          </a:blip>
          <a:srcRect r="575" b="26187"/>
          <a:stretch/>
        </p:blipFill>
        <p:spPr>
          <a:xfrm>
            <a:off x="2053" y="5392126"/>
            <a:ext cx="3648862" cy="1735772"/>
          </a:xfrm>
          <a:prstGeom prst="rect">
            <a:avLst/>
          </a:prstGeom>
        </p:spPr>
      </p:pic>
      <p:sp>
        <p:nvSpPr>
          <p:cNvPr id="6" name="Rounded Rectangle 5">
            <a:extLst>
              <a:ext uri="{FF2B5EF4-FFF2-40B4-BE49-F238E27FC236}">
                <a16:creationId xmlns:a16="http://schemas.microsoft.com/office/drawing/2014/main" id="{045588B1-56F6-9B8C-C8A7-171F10A4F017}"/>
              </a:ext>
            </a:extLst>
          </p:cNvPr>
          <p:cNvSpPr/>
          <p:nvPr/>
        </p:nvSpPr>
        <p:spPr>
          <a:xfrm>
            <a:off x="8039428" y="2207065"/>
            <a:ext cx="4067723" cy="4519063"/>
          </a:xfrm>
          <a:prstGeom prst="roundRect">
            <a:avLst/>
          </a:prstGeom>
          <a:solidFill>
            <a:schemeClr val="accent5">
              <a:lumMod val="75000"/>
              <a:alpha val="67926"/>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500" b="0" i="0" u="none" strike="noStrike" dirty="0">
                <a:solidFill>
                  <a:srgbClr val="000000"/>
                </a:solidFill>
                <a:effectLst/>
              </a:rPr>
              <a:t>In 1943, Lilian met and married Ramsay Bader, a Black tank driver. Soon, she became pregnant, which led to her discharge from the WAAF in February 1944. After the war, Lilian pursued higher education and earned a degree from London University. She embarked on a career as a teacher, leaving a lasting impact on her students. Notably, her younger son followed in her family's tradition of aviation by piloting helicopters in the Royal Navy and later pursuing a career as an airline pilot. Lilian Bader's life story stands as a testament to her resilience in the face of adversity and her determination to excel in a time when racial and gender barriers were significant challenges.</a:t>
            </a:r>
            <a:endParaRPr lang="en-GB" sz="1500" dirty="0"/>
          </a:p>
        </p:txBody>
      </p:sp>
    </p:spTree>
    <p:extLst>
      <p:ext uri="{BB962C8B-B14F-4D97-AF65-F5344CB8AC3E}">
        <p14:creationId xmlns:p14="http://schemas.microsoft.com/office/powerpoint/2010/main" val="3415685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2EEE8"/>
        </a:solidFill>
        <a:effectLst/>
      </p:bgPr>
    </p:bg>
    <p:spTree>
      <p:nvGrpSpPr>
        <p:cNvPr id="1" name=""/>
        <p:cNvGrpSpPr/>
        <p:nvPr/>
      </p:nvGrpSpPr>
      <p:grpSpPr>
        <a:xfrm>
          <a:off x="0" y="0"/>
          <a:ext cx="0" cy="0"/>
          <a:chOff x="0" y="0"/>
          <a:chExt cx="0" cy="0"/>
        </a:xfrm>
      </p:grpSpPr>
      <p:pic>
        <p:nvPicPr>
          <p:cNvPr id="8" name="Picture 7" descr="A logo with a circle and a red circle&#10;&#10;Description automatically generated">
            <a:extLst>
              <a:ext uri="{FF2B5EF4-FFF2-40B4-BE49-F238E27FC236}">
                <a16:creationId xmlns:a16="http://schemas.microsoft.com/office/drawing/2014/main" id="{EF04CE26-19D3-0807-BA05-F9F6322008FA}"/>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112323" y="-487679"/>
            <a:ext cx="1974640" cy="1974640"/>
          </a:xfrm>
          <a:prstGeom prst="rect">
            <a:avLst/>
          </a:prstGeom>
        </p:spPr>
      </p:pic>
      <p:sp>
        <p:nvSpPr>
          <p:cNvPr id="9" name="TextBox 8">
            <a:extLst>
              <a:ext uri="{FF2B5EF4-FFF2-40B4-BE49-F238E27FC236}">
                <a16:creationId xmlns:a16="http://schemas.microsoft.com/office/drawing/2014/main" id="{45F5A22B-71A4-24A7-E2DD-9B3BF5DB20B1}"/>
              </a:ext>
            </a:extLst>
          </p:cNvPr>
          <p:cNvSpPr txBox="1"/>
          <p:nvPr/>
        </p:nvSpPr>
        <p:spPr>
          <a:xfrm>
            <a:off x="4062138" y="0"/>
            <a:ext cx="4067723" cy="830997"/>
          </a:xfrm>
          <a:prstGeom prst="rect">
            <a:avLst/>
          </a:prstGeom>
          <a:noFill/>
        </p:spPr>
        <p:txBody>
          <a:bodyPr wrap="square" rtlCol="0">
            <a:spAutoFit/>
          </a:bodyPr>
          <a:lstStyle/>
          <a:p>
            <a:r>
              <a:rPr lang="en-GB" sz="4800" dirty="0">
                <a:latin typeface="Century Gothic" panose="020B0502020202020204" pitchFamily="34" charset="0"/>
              </a:rPr>
              <a:t>LILIAN BADER</a:t>
            </a:r>
          </a:p>
        </p:txBody>
      </p:sp>
      <p:pic>
        <p:nvPicPr>
          <p:cNvPr id="11" name="Picture 10">
            <a:extLst>
              <a:ext uri="{FF2B5EF4-FFF2-40B4-BE49-F238E27FC236}">
                <a16:creationId xmlns:a16="http://schemas.microsoft.com/office/drawing/2014/main" id="{0A78BA66-2D38-7BE7-BE71-6330BFFD5495}"/>
              </a:ext>
            </a:extLst>
          </p:cNvPr>
          <p:cNvPicPr>
            <a:picLocks noChangeAspect="1"/>
          </p:cNvPicPr>
          <p:nvPr/>
        </p:nvPicPr>
        <p:blipFill>
          <a:blip r:embed="rId3"/>
          <a:stretch>
            <a:fillRect/>
          </a:stretch>
        </p:blipFill>
        <p:spPr>
          <a:xfrm>
            <a:off x="10258081" y="990600"/>
            <a:ext cx="1645920" cy="1645920"/>
          </a:xfrm>
          <a:prstGeom prst="rect">
            <a:avLst/>
          </a:prstGeom>
        </p:spPr>
      </p:pic>
      <p:sp>
        <p:nvSpPr>
          <p:cNvPr id="33" name="TextBox 32">
            <a:extLst>
              <a:ext uri="{FF2B5EF4-FFF2-40B4-BE49-F238E27FC236}">
                <a16:creationId xmlns:a16="http://schemas.microsoft.com/office/drawing/2014/main" id="{7E7B7B87-03C7-7EF5-597B-0684B3DAE510}"/>
              </a:ext>
            </a:extLst>
          </p:cNvPr>
          <p:cNvSpPr txBox="1"/>
          <p:nvPr/>
        </p:nvSpPr>
        <p:spPr>
          <a:xfrm>
            <a:off x="3386271" y="214169"/>
            <a:ext cx="803628" cy="461665"/>
          </a:xfrm>
          <a:prstGeom prst="rect">
            <a:avLst/>
          </a:prstGeom>
          <a:noFill/>
        </p:spPr>
        <p:txBody>
          <a:bodyPr wrap="square">
            <a:spAutoFit/>
          </a:bodyPr>
          <a:lstStyle/>
          <a:p>
            <a:r>
              <a:rPr lang="en-GB" sz="2400" dirty="0">
                <a:ln w="0"/>
                <a:solidFill>
                  <a:schemeClr val="accent1"/>
                </a:solidFill>
                <a:effectLst>
                  <a:outerShdw blurRad="38100" dist="25400" dir="5400000" algn="ctr" rotWithShape="0">
                    <a:srgbClr val="6E747A">
                      <a:alpha val="43000"/>
                    </a:srgbClr>
                  </a:outerShdw>
                </a:effectLst>
                <a:latin typeface="Century Gothic" panose="020B0502020202020204" pitchFamily="34" charset="0"/>
              </a:rPr>
              <a:t>KS3</a:t>
            </a:r>
            <a:endParaRPr lang="en-GB" dirty="0"/>
          </a:p>
        </p:txBody>
      </p:sp>
      <p:pic>
        <p:nvPicPr>
          <p:cNvPr id="35" name="Picture 34" descr="A cartoon of a person in a military uniform&#10;&#10;Description automatically generated">
            <a:extLst>
              <a:ext uri="{FF2B5EF4-FFF2-40B4-BE49-F238E27FC236}">
                <a16:creationId xmlns:a16="http://schemas.microsoft.com/office/drawing/2014/main" id="{D90504C7-A92C-0679-7C3C-6D2A3E502625}"/>
              </a:ext>
            </a:extLst>
          </p:cNvPr>
          <p:cNvPicPr>
            <a:picLocks noChangeAspect="1"/>
          </p:cNvPicPr>
          <p:nvPr/>
        </p:nvPicPr>
        <p:blipFill rotWithShape="1">
          <a:blip r:embed="rId4"/>
          <a:srcRect t="7534" r="20367"/>
          <a:stretch/>
        </p:blipFill>
        <p:spPr>
          <a:xfrm>
            <a:off x="209007" y="499641"/>
            <a:ext cx="2879217" cy="5493080"/>
          </a:xfrm>
          <a:prstGeom prst="rect">
            <a:avLst/>
          </a:prstGeom>
        </p:spPr>
      </p:pic>
      <p:sp>
        <p:nvSpPr>
          <p:cNvPr id="38" name="TextBox 37">
            <a:extLst>
              <a:ext uri="{FF2B5EF4-FFF2-40B4-BE49-F238E27FC236}">
                <a16:creationId xmlns:a16="http://schemas.microsoft.com/office/drawing/2014/main" id="{19748F39-1EA4-AB89-B63E-5260E0902A80}"/>
              </a:ext>
            </a:extLst>
          </p:cNvPr>
          <p:cNvSpPr txBox="1"/>
          <p:nvPr/>
        </p:nvSpPr>
        <p:spPr>
          <a:xfrm>
            <a:off x="6723086" y="759767"/>
            <a:ext cx="2082642" cy="461665"/>
          </a:xfrm>
          <a:prstGeom prst="rect">
            <a:avLst/>
          </a:prstGeom>
          <a:noFill/>
        </p:spPr>
        <p:txBody>
          <a:bodyPr wrap="square">
            <a:spAutoFit/>
          </a:bodyPr>
          <a:lstStyle/>
          <a:p>
            <a:r>
              <a:rPr lang="en-GB" sz="2400" dirty="0">
                <a:ln w="0"/>
                <a:solidFill>
                  <a:schemeClr val="accent1"/>
                </a:solidFill>
                <a:effectLst>
                  <a:outerShdw blurRad="38100" dist="25400" dir="5400000" algn="ctr" rotWithShape="0">
                    <a:srgbClr val="6E747A">
                      <a:alpha val="43000"/>
                    </a:srgbClr>
                  </a:outerShdw>
                </a:effectLst>
                <a:latin typeface="Century Gothic" panose="020B0502020202020204" pitchFamily="34" charset="0"/>
              </a:rPr>
              <a:t>WORKSHEET </a:t>
            </a:r>
            <a:endParaRPr lang="en-GB" dirty="0"/>
          </a:p>
        </p:txBody>
      </p:sp>
      <p:sp>
        <p:nvSpPr>
          <p:cNvPr id="3" name="TextBox 2">
            <a:extLst>
              <a:ext uri="{FF2B5EF4-FFF2-40B4-BE49-F238E27FC236}">
                <a16:creationId xmlns:a16="http://schemas.microsoft.com/office/drawing/2014/main" id="{8584AD96-82F5-6D90-CEFE-7199F7E2FD4B}"/>
              </a:ext>
            </a:extLst>
          </p:cNvPr>
          <p:cNvSpPr txBox="1"/>
          <p:nvPr/>
        </p:nvSpPr>
        <p:spPr>
          <a:xfrm>
            <a:off x="3214720" y="1344822"/>
            <a:ext cx="6714641" cy="4524315"/>
          </a:xfrm>
          <a:prstGeom prst="rect">
            <a:avLst/>
          </a:prstGeom>
          <a:noFill/>
        </p:spPr>
        <p:txBody>
          <a:bodyPr wrap="square">
            <a:spAutoFit/>
          </a:bodyPr>
          <a:lstStyle/>
          <a:p>
            <a:pPr marL="342900" indent="-342900" algn="l" rtl="0" fontAlgn="base">
              <a:spcBef>
                <a:spcPts val="0"/>
              </a:spcBef>
              <a:spcAft>
                <a:spcPts val="0"/>
              </a:spcAft>
              <a:buFont typeface="+mj-lt"/>
              <a:buAutoNum type="arabicPeriod"/>
            </a:pPr>
            <a:r>
              <a:rPr lang="en-GB" sz="2400" b="0" i="0" u="none" strike="noStrike" dirty="0">
                <a:solidFill>
                  <a:srgbClr val="000000"/>
                </a:solidFill>
                <a:effectLst/>
              </a:rPr>
              <a:t>What Caribbean country was Lilian’s father from?</a:t>
            </a:r>
          </a:p>
          <a:p>
            <a:pPr marL="342900" indent="-342900" algn="l" rtl="0" fontAlgn="base">
              <a:spcBef>
                <a:spcPts val="0"/>
              </a:spcBef>
              <a:spcAft>
                <a:spcPts val="0"/>
              </a:spcAft>
              <a:buFont typeface="+mj-lt"/>
              <a:buAutoNum type="arabicPeriod"/>
            </a:pPr>
            <a:r>
              <a:rPr lang="en-GB" sz="2400" b="0" i="0" u="none" strike="noStrike" dirty="0">
                <a:solidFill>
                  <a:srgbClr val="000000"/>
                </a:solidFill>
                <a:effectLst/>
              </a:rPr>
              <a:t>What was Lilian’s first job during the Second World War?</a:t>
            </a:r>
          </a:p>
          <a:p>
            <a:pPr marL="342900" indent="-342900" algn="l" rtl="0" fontAlgn="base">
              <a:spcBef>
                <a:spcPts val="0"/>
              </a:spcBef>
              <a:spcAft>
                <a:spcPts val="0"/>
              </a:spcAft>
              <a:buFont typeface="+mj-lt"/>
              <a:buAutoNum type="arabicPeriod"/>
            </a:pPr>
            <a:r>
              <a:rPr lang="en-GB" sz="2400" b="0" i="0" u="none" strike="noStrike" dirty="0">
                <a:solidFill>
                  <a:srgbClr val="000000"/>
                </a:solidFill>
                <a:effectLst/>
              </a:rPr>
              <a:t>Why did Lilian have to leave that job? </a:t>
            </a:r>
          </a:p>
          <a:p>
            <a:pPr marL="342900" indent="-342900" algn="l" rtl="0" fontAlgn="base">
              <a:spcBef>
                <a:spcPts val="0"/>
              </a:spcBef>
              <a:spcAft>
                <a:spcPts val="0"/>
              </a:spcAft>
              <a:buFont typeface="+mj-lt"/>
              <a:buAutoNum type="arabicPeriod"/>
            </a:pPr>
            <a:r>
              <a:rPr lang="en-GB" sz="2400" b="0" i="0" u="none" strike="noStrike" dirty="0">
                <a:solidFill>
                  <a:srgbClr val="000000"/>
                </a:solidFill>
                <a:effectLst/>
              </a:rPr>
              <a:t>Why do you think it took many years for women to gain roles in the war effort?</a:t>
            </a:r>
          </a:p>
          <a:p>
            <a:pPr marL="342900" indent="-342900" algn="l" rtl="0" fontAlgn="base">
              <a:spcBef>
                <a:spcPts val="0"/>
              </a:spcBef>
              <a:spcAft>
                <a:spcPts val="0"/>
              </a:spcAft>
              <a:buFont typeface="+mj-lt"/>
              <a:buAutoNum type="arabicPeriod"/>
            </a:pPr>
            <a:r>
              <a:rPr lang="en-GB" sz="2400" b="0" i="0" u="none" strike="noStrike" dirty="0">
                <a:solidFill>
                  <a:srgbClr val="000000"/>
                </a:solidFill>
                <a:effectLst/>
              </a:rPr>
              <a:t>What course did Lilian have to pass to become an Acting Corporal?</a:t>
            </a:r>
          </a:p>
          <a:p>
            <a:pPr marL="342900" indent="-342900" algn="l" rtl="0" fontAlgn="base">
              <a:spcBef>
                <a:spcPts val="0"/>
              </a:spcBef>
              <a:spcAft>
                <a:spcPts val="0"/>
              </a:spcAft>
              <a:buFont typeface="+mj-lt"/>
              <a:buAutoNum type="arabicPeriod"/>
            </a:pPr>
            <a:r>
              <a:rPr lang="en-GB" sz="2400" b="0" i="0" u="none" strike="noStrike" dirty="0">
                <a:solidFill>
                  <a:srgbClr val="000000"/>
                </a:solidFill>
                <a:effectLst/>
              </a:rPr>
              <a:t>Who was Ramsey Bader?</a:t>
            </a:r>
          </a:p>
          <a:p>
            <a:pPr marL="342900" indent="-342900" algn="l" rtl="0" fontAlgn="base">
              <a:spcBef>
                <a:spcPts val="0"/>
              </a:spcBef>
              <a:spcAft>
                <a:spcPts val="0"/>
              </a:spcAft>
              <a:buFont typeface="+mj-lt"/>
              <a:buAutoNum type="arabicPeriod"/>
            </a:pPr>
            <a:r>
              <a:rPr lang="en-GB" sz="2400" b="0" i="0" u="none" strike="noStrike" dirty="0">
                <a:solidFill>
                  <a:srgbClr val="000000"/>
                </a:solidFill>
                <a:effectLst/>
              </a:rPr>
              <a:t>What was Ramsey Bader’s job? </a:t>
            </a:r>
          </a:p>
          <a:p>
            <a:pPr marL="342900" indent="-342900" algn="l" rtl="0" fontAlgn="base">
              <a:spcBef>
                <a:spcPts val="0"/>
              </a:spcBef>
              <a:spcAft>
                <a:spcPts val="0"/>
              </a:spcAft>
              <a:buFont typeface="+mj-lt"/>
              <a:buAutoNum type="arabicPeriod"/>
            </a:pPr>
            <a:r>
              <a:rPr lang="en-GB" sz="2400" b="0" i="0" u="none" strike="noStrike" dirty="0">
                <a:solidFill>
                  <a:srgbClr val="000000"/>
                </a:solidFill>
                <a:effectLst/>
              </a:rPr>
              <a:t>What did Lilian Bader do after the Second World War?</a:t>
            </a:r>
          </a:p>
        </p:txBody>
      </p:sp>
    </p:spTree>
    <p:extLst>
      <p:ext uri="{BB962C8B-B14F-4D97-AF65-F5344CB8AC3E}">
        <p14:creationId xmlns:p14="http://schemas.microsoft.com/office/powerpoint/2010/main" val="2170474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2EEE8"/>
        </a:solidFill>
        <a:effectLst/>
      </p:bgPr>
    </p:bg>
    <p:spTree>
      <p:nvGrpSpPr>
        <p:cNvPr id="1" name=""/>
        <p:cNvGrpSpPr/>
        <p:nvPr/>
      </p:nvGrpSpPr>
      <p:grpSpPr>
        <a:xfrm>
          <a:off x="0" y="0"/>
          <a:ext cx="0" cy="0"/>
          <a:chOff x="0" y="0"/>
          <a:chExt cx="0" cy="0"/>
        </a:xfrm>
      </p:grpSpPr>
      <p:pic>
        <p:nvPicPr>
          <p:cNvPr id="8" name="Picture 7" descr="A logo with a circle and a red circle&#10;&#10;Description automatically generated">
            <a:extLst>
              <a:ext uri="{FF2B5EF4-FFF2-40B4-BE49-F238E27FC236}">
                <a16:creationId xmlns:a16="http://schemas.microsoft.com/office/drawing/2014/main" id="{EF04CE26-19D3-0807-BA05-F9F6322008FA}"/>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112323" y="-487679"/>
            <a:ext cx="1974640" cy="1974640"/>
          </a:xfrm>
          <a:prstGeom prst="rect">
            <a:avLst/>
          </a:prstGeom>
        </p:spPr>
      </p:pic>
      <p:sp>
        <p:nvSpPr>
          <p:cNvPr id="9" name="TextBox 8">
            <a:extLst>
              <a:ext uri="{FF2B5EF4-FFF2-40B4-BE49-F238E27FC236}">
                <a16:creationId xmlns:a16="http://schemas.microsoft.com/office/drawing/2014/main" id="{45F5A22B-71A4-24A7-E2DD-9B3BF5DB20B1}"/>
              </a:ext>
            </a:extLst>
          </p:cNvPr>
          <p:cNvSpPr txBox="1"/>
          <p:nvPr/>
        </p:nvSpPr>
        <p:spPr>
          <a:xfrm>
            <a:off x="4062138" y="0"/>
            <a:ext cx="4067723" cy="830997"/>
          </a:xfrm>
          <a:prstGeom prst="rect">
            <a:avLst/>
          </a:prstGeom>
          <a:noFill/>
        </p:spPr>
        <p:txBody>
          <a:bodyPr wrap="square" rtlCol="0">
            <a:spAutoFit/>
          </a:bodyPr>
          <a:lstStyle/>
          <a:p>
            <a:r>
              <a:rPr lang="en-GB" sz="4800" dirty="0">
                <a:latin typeface="Century Gothic" panose="020B0502020202020204" pitchFamily="34" charset="0"/>
              </a:rPr>
              <a:t>LILIAN BADER</a:t>
            </a:r>
          </a:p>
        </p:txBody>
      </p:sp>
      <p:pic>
        <p:nvPicPr>
          <p:cNvPr id="11" name="Picture 10">
            <a:extLst>
              <a:ext uri="{FF2B5EF4-FFF2-40B4-BE49-F238E27FC236}">
                <a16:creationId xmlns:a16="http://schemas.microsoft.com/office/drawing/2014/main" id="{0A78BA66-2D38-7BE7-BE71-6330BFFD5495}"/>
              </a:ext>
            </a:extLst>
          </p:cNvPr>
          <p:cNvPicPr>
            <a:picLocks noChangeAspect="1"/>
          </p:cNvPicPr>
          <p:nvPr/>
        </p:nvPicPr>
        <p:blipFill>
          <a:blip r:embed="rId3"/>
          <a:stretch>
            <a:fillRect/>
          </a:stretch>
        </p:blipFill>
        <p:spPr>
          <a:xfrm>
            <a:off x="10258081" y="990600"/>
            <a:ext cx="1645920" cy="1645920"/>
          </a:xfrm>
          <a:prstGeom prst="rect">
            <a:avLst/>
          </a:prstGeom>
        </p:spPr>
      </p:pic>
      <p:sp>
        <p:nvSpPr>
          <p:cNvPr id="33" name="TextBox 32">
            <a:extLst>
              <a:ext uri="{FF2B5EF4-FFF2-40B4-BE49-F238E27FC236}">
                <a16:creationId xmlns:a16="http://schemas.microsoft.com/office/drawing/2014/main" id="{7E7B7B87-03C7-7EF5-597B-0684B3DAE510}"/>
              </a:ext>
            </a:extLst>
          </p:cNvPr>
          <p:cNvSpPr txBox="1"/>
          <p:nvPr/>
        </p:nvSpPr>
        <p:spPr>
          <a:xfrm>
            <a:off x="3386271" y="214169"/>
            <a:ext cx="803628" cy="461665"/>
          </a:xfrm>
          <a:prstGeom prst="rect">
            <a:avLst/>
          </a:prstGeom>
          <a:noFill/>
        </p:spPr>
        <p:txBody>
          <a:bodyPr wrap="square">
            <a:spAutoFit/>
          </a:bodyPr>
          <a:lstStyle/>
          <a:p>
            <a:r>
              <a:rPr lang="en-GB" sz="2400" dirty="0">
                <a:ln w="0"/>
                <a:solidFill>
                  <a:schemeClr val="accent1"/>
                </a:solidFill>
                <a:effectLst>
                  <a:outerShdw blurRad="38100" dist="25400" dir="5400000" algn="ctr" rotWithShape="0">
                    <a:srgbClr val="6E747A">
                      <a:alpha val="43000"/>
                    </a:srgbClr>
                  </a:outerShdw>
                </a:effectLst>
                <a:latin typeface="Century Gothic" panose="020B0502020202020204" pitchFamily="34" charset="0"/>
              </a:rPr>
              <a:t>KS3</a:t>
            </a:r>
            <a:endParaRPr lang="en-GB" dirty="0"/>
          </a:p>
        </p:txBody>
      </p:sp>
      <p:pic>
        <p:nvPicPr>
          <p:cNvPr id="35" name="Picture 34" descr="A cartoon of a person in a military uniform&#10;&#10;Description automatically generated">
            <a:extLst>
              <a:ext uri="{FF2B5EF4-FFF2-40B4-BE49-F238E27FC236}">
                <a16:creationId xmlns:a16="http://schemas.microsoft.com/office/drawing/2014/main" id="{D90504C7-A92C-0679-7C3C-6D2A3E502625}"/>
              </a:ext>
            </a:extLst>
          </p:cNvPr>
          <p:cNvPicPr>
            <a:picLocks noChangeAspect="1"/>
          </p:cNvPicPr>
          <p:nvPr/>
        </p:nvPicPr>
        <p:blipFill rotWithShape="1">
          <a:blip r:embed="rId4"/>
          <a:srcRect t="7534" r="20367"/>
          <a:stretch/>
        </p:blipFill>
        <p:spPr>
          <a:xfrm>
            <a:off x="209007" y="499641"/>
            <a:ext cx="2879217" cy="5493080"/>
          </a:xfrm>
          <a:prstGeom prst="rect">
            <a:avLst/>
          </a:prstGeom>
        </p:spPr>
      </p:pic>
      <p:sp>
        <p:nvSpPr>
          <p:cNvPr id="38" name="TextBox 37">
            <a:extLst>
              <a:ext uri="{FF2B5EF4-FFF2-40B4-BE49-F238E27FC236}">
                <a16:creationId xmlns:a16="http://schemas.microsoft.com/office/drawing/2014/main" id="{19748F39-1EA4-AB89-B63E-5260E0902A80}"/>
              </a:ext>
            </a:extLst>
          </p:cNvPr>
          <p:cNvSpPr txBox="1"/>
          <p:nvPr/>
        </p:nvSpPr>
        <p:spPr>
          <a:xfrm>
            <a:off x="6723086" y="759767"/>
            <a:ext cx="2082642" cy="461665"/>
          </a:xfrm>
          <a:prstGeom prst="rect">
            <a:avLst/>
          </a:prstGeom>
          <a:noFill/>
        </p:spPr>
        <p:txBody>
          <a:bodyPr wrap="square">
            <a:spAutoFit/>
          </a:bodyPr>
          <a:lstStyle/>
          <a:p>
            <a:r>
              <a:rPr lang="en-GB" sz="2400" dirty="0">
                <a:ln w="0"/>
                <a:solidFill>
                  <a:schemeClr val="accent1"/>
                </a:solidFill>
                <a:effectLst>
                  <a:outerShdw blurRad="38100" dist="25400" dir="5400000" algn="ctr" rotWithShape="0">
                    <a:srgbClr val="6E747A">
                      <a:alpha val="43000"/>
                    </a:srgbClr>
                  </a:outerShdw>
                </a:effectLst>
                <a:latin typeface="Century Gothic" panose="020B0502020202020204" pitchFamily="34" charset="0"/>
              </a:rPr>
              <a:t>WORKSHEET </a:t>
            </a:r>
            <a:endParaRPr lang="en-GB" dirty="0"/>
          </a:p>
        </p:txBody>
      </p:sp>
      <p:pic>
        <p:nvPicPr>
          <p:cNvPr id="40" name="Picture 39" descr="A crossword puzzle with words&#10;&#10;Description automatically generated">
            <a:extLst>
              <a:ext uri="{FF2B5EF4-FFF2-40B4-BE49-F238E27FC236}">
                <a16:creationId xmlns:a16="http://schemas.microsoft.com/office/drawing/2014/main" id="{47CD7022-D60E-FF59-2FA1-F048C703EE30}"/>
              </a:ext>
            </a:extLst>
          </p:cNvPr>
          <p:cNvPicPr>
            <a:picLocks noChangeAspect="1"/>
          </p:cNvPicPr>
          <p:nvPr/>
        </p:nvPicPr>
        <p:blipFill rotWithShape="1">
          <a:blip r:embed="rId5">
            <a:clrChange>
              <a:clrFrom>
                <a:srgbClr val="FFFFFF"/>
              </a:clrFrom>
              <a:clrTo>
                <a:srgbClr val="FFFFFF">
                  <a:alpha val="0"/>
                </a:srgbClr>
              </a:clrTo>
            </a:clrChange>
          </a:blip>
          <a:srcRect t="9943" b="5678"/>
          <a:stretch/>
        </p:blipFill>
        <p:spPr>
          <a:xfrm>
            <a:off x="2843928" y="1150751"/>
            <a:ext cx="7414153" cy="5493080"/>
          </a:xfrm>
          <a:prstGeom prst="rect">
            <a:avLst/>
          </a:prstGeom>
        </p:spPr>
      </p:pic>
    </p:spTree>
    <p:extLst>
      <p:ext uri="{BB962C8B-B14F-4D97-AF65-F5344CB8AC3E}">
        <p14:creationId xmlns:p14="http://schemas.microsoft.com/office/powerpoint/2010/main" val="1127870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759</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Ridwa Horreh</dc:creator>
  <cp:lastModifiedBy>Joanna</cp:lastModifiedBy>
  <cp:revision>10</cp:revision>
  <cp:lastPrinted>2023-10-04T21:08:43Z</cp:lastPrinted>
  <dcterms:created xsi:type="dcterms:W3CDTF">2023-10-04T11:34:27Z</dcterms:created>
  <dcterms:modified xsi:type="dcterms:W3CDTF">2023-10-10T10:35:11Z</dcterms:modified>
</cp:coreProperties>
</file>