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3" r:id="rId2"/>
    <p:sldId id="284" r:id="rId3"/>
    <p:sldId id="285" r:id="rId4"/>
    <p:sldId id="286" r:id="rId5"/>
    <p:sldId id="28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AA1A"/>
    <a:srgbClr val="A8C71E"/>
    <a:srgbClr val="EAA57D"/>
    <a:srgbClr val="A1D6E3"/>
    <a:srgbClr val="E2EEE8"/>
    <a:srgbClr val="CDE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43"/>
    <p:restoredTop sz="94699"/>
  </p:normalViewPr>
  <p:slideViewPr>
    <p:cSldViewPr snapToGrid="0" showGuides="1">
      <p:cViewPr varScale="1">
        <p:scale>
          <a:sx n="76" d="100"/>
          <a:sy n="76" d="100"/>
        </p:scale>
        <p:origin x="653"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0A54-E6C3-5FBE-3312-19A06994BC2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32BDF54-F092-C775-4A2A-0282A38D6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C1CBFA6-2EF5-915F-9E74-792275B9B45C}"/>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4451A377-AC57-6E9F-28F6-1995500BAD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CDD4B6-313C-EC4E-C113-4F6FD7F00222}"/>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48090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AEFC-6775-4E6E-6BFA-0372E89D15F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9CBBF1F-608F-F7DF-1AEE-6D7F98840BA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663B26A-7775-0488-A369-9ABE72EE4A16}"/>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E4767CF5-E069-3BB5-DB20-F85BC957B1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6BA2B-F4A4-F61C-4C9B-E24E4E275D47}"/>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4791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F36D60-DA08-EF17-75B4-CE99C2AB719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CA66583-6AE9-DF33-801F-EDC00C50BDC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85F66F1-3761-0881-E6E2-E2764D77135D}"/>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B1F5CED5-9C30-6876-6B80-6776E1C2D3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282F66-CB5F-ABD4-BC96-4AB82A4FB5DC}"/>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31567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50ED-69DC-2061-EE34-6644BF670BC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E056582-4C15-A200-97E0-889A2B6E98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88D4843-7281-1092-2F8D-297757D3D236}"/>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9F5FBCCF-5AF3-90C0-1BC7-3A3F04E9E5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1DFD0C-9D88-60BD-A213-02D557E4162A}"/>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33992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28BC-BC8B-AC6B-6DBE-97F3FA7664E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52DF121-9387-895B-3B88-A6A2D0882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9B34DD2-44C6-3802-A783-98562B8B447C}"/>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0C9880D6-CEE6-D727-8321-EC42C2402A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495EB0-C03D-1757-6FF3-7E8449BCDE0B}"/>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09069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30E0-DAFD-EE33-91AA-9F5D049C957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ECDDAB9-58B6-69A6-BAE5-F7EF63E305D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89ABF47-BF5C-CD66-6151-DA12357CCF9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C986B8E-E185-60BF-7E51-5C11568C77A7}"/>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6" name="Footer Placeholder 5">
            <a:extLst>
              <a:ext uri="{FF2B5EF4-FFF2-40B4-BE49-F238E27FC236}">
                <a16:creationId xmlns:a16="http://schemas.microsoft.com/office/drawing/2014/main" id="{3C801530-2462-8DD2-778E-C6D00F2EE3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F1CF04-4E1E-3052-3786-74B48C1BBACE}"/>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14284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CB96-A5A1-9E9A-7CB0-0D624E90C28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45FB3D0-3491-70D1-5E95-153994826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FAF780-8C21-DFF0-EC2F-12294626DEA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8E2B7C1-928F-2F11-C858-1B71A69191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97806E3-B3C6-EBCE-9A9A-5BA9698974B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D585BBF-BBB0-9DEC-9A62-56A800FAE06B}"/>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8" name="Footer Placeholder 7">
            <a:extLst>
              <a:ext uri="{FF2B5EF4-FFF2-40B4-BE49-F238E27FC236}">
                <a16:creationId xmlns:a16="http://schemas.microsoft.com/office/drawing/2014/main" id="{9B462A54-F917-0945-8518-052CA2FAE8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7E6386-D6C9-68C2-310D-F4D1AFB9A246}"/>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422035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8E0B-D4DD-D7B5-F8D3-9EB603ABA74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8EA76E7-2A6E-9B24-76FE-BB251FD27D0F}"/>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4" name="Footer Placeholder 3">
            <a:extLst>
              <a:ext uri="{FF2B5EF4-FFF2-40B4-BE49-F238E27FC236}">
                <a16:creationId xmlns:a16="http://schemas.microsoft.com/office/drawing/2014/main" id="{3CC44B64-3949-EA98-DEEB-8AA34498A1D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722125-A475-25C6-097D-97DE54B29D80}"/>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95414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212E8B-802F-A81E-B885-F4E1AD0CDC02}"/>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3" name="Footer Placeholder 2">
            <a:extLst>
              <a:ext uri="{FF2B5EF4-FFF2-40B4-BE49-F238E27FC236}">
                <a16:creationId xmlns:a16="http://schemas.microsoft.com/office/drawing/2014/main" id="{2AE6C047-66AE-202E-32C6-84EC2D9287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6EF7403-7995-BC8F-62EA-69F28B92462C}"/>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78590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F43C-5CF9-7167-8C93-5D45EE6510F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2408D2D-EED0-AF81-7A8A-5D7D58F58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640AA7C-CFC6-B5AB-00BA-6D5E902BD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38E8BD-D4AD-F081-32E1-F88EDC1134A0}"/>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6" name="Footer Placeholder 5">
            <a:extLst>
              <a:ext uri="{FF2B5EF4-FFF2-40B4-BE49-F238E27FC236}">
                <a16:creationId xmlns:a16="http://schemas.microsoft.com/office/drawing/2014/main" id="{5108E262-5E94-4077-1668-8F126869D3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BA240A-0494-F175-CEA7-2681206E1445}"/>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7142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0F8B5-3903-BBD5-77BD-34C991AD4D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FD7742F-942C-B2A5-0B47-E4502188EE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9F42A91-C6B2-B248-5C76-761F8B1F7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05C4A8-0B1C-EDC1-F5DE-834B3BAFBDCD}"/>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6" name="Footer Placeholder 5">
            <a:extLst>
              <a:ext uri="{FF2B5EF4-FFF2-40B4-BE49-F238E27FC236}">
                <a16:creationId xmlns:a16="http://schemas.microsoft.com/office/drawing/2014/main" id="{090F101F-5735-2787-2908-5E5F18CB29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701DEA-50D1-2A72-3EBA-B50264A86923}"/>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45271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983D9A-71C0-E258-8065-5939C5E16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158ABB7-F719-F141-5B1E-F3EC3E6312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548F1E4-26A0-FE20-71A4-EE773C2BF2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8C62B96D-AAF1-E77F-A892-13AC197A6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AB4486-1F8F-3CE1-0BFC-FD9800D560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D2E93-0320-FE4C-9AAE-16F29389F5EB}" type="slidenum">
              <a:rPr lang="en-GB" smtClean="0"/>
              <a:t>‹#›</a:t>
            </a:fld>
            <a:endParaRPr lang="en-GB"/>
          </a:p>
        </p:txBody>
      </p:sp>
    </p:spTree>
    <p:extLst>
      <p:ext uri="{BB962C8B-B14F-4D97-AF65-F5344CB8AC3E}">
        <p14:creationId xmlns:p14="http://schemas.microsoft.com/office/powerpoint/2010/main" val="448279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rp.org.uk/tower-of-london/history-and-stories/john-blank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8C71E"/>
        </a:solidFill>
        <a:effectLst/>
      </p:bgPr>
    </p:bg>
    <p:spTree>
      <p:nvGrpSpPr>
        <p:cNvPr id="1" name=""/>
        <p:cNvGrpSpPr/>
        <p:nvPr/>
      </p:nvGrpSpPr>
      <p:grpSpPr>
        <a:xfrm>
          <a:off x="0" y="0"/>
          <a:ext cx="0" cy="0"/>
          <a:chOff x="0" y="0"/>
          <a:chExt cx="0" cy="0"/>
        </a:xfrm>
      </p:grpSpPr>
      <p:pic>
        <p:nvPicPr>
          <p:cNvPr id="5" name="Content Placeholder 4" descr="A cartoon of a child holding a trumpet&#10;&#10;Description automatically generated">
            <a:extLst>
              <a:ext uri="{FF2B5EF4-FFF2-40B4-BE49-F238E27FC236}">
                <a16:creationId xmlns:a16="http://schemas.microsoft.com/office/drawing/2014/main" id="{AA1F96C0-9A13-1631-EE76-475F701D3762}"/>
              </a:ext>
            </a:extLst>
          </p:cNvPr>
          <p:cNvPicPr>
            <a:picLocks noGrp="1" noChangeAspect="1"/>
          </p:cNvPicPr>
          <p:nvPr>
            <p:ph idx="1"/>
          </p:nvPr>
        </p:nvPicPr>
        <p:blipFill rotWithShape="1">
          <a:blip r:embed="rId2"/>
          <a:srcRect t="2365"/>
          <a:stretch/>
        </p:blipFill>
        <p:spPr>
          <a:xfrm>
            <a:off x="0" y="0"/>
            <a:ext cx="4783688" cy="6858000"/>
          </a:xfrm>
          <a:solidFill>
            <a:srgbClr val="A8C71E"/>
          </a:solidFill>
        </p:spPr>
      </p:pic>
      <p:sp>
        <p:nvSpPr>
          <p:cNvPr id="10" name="TextBox 9">
            <a:extLst>
              <a:ext uri="{FF2B5EF4-FFF2-40B4-BE49-F238E27FC236}">
                <a16:creationId xmlns:a16="http://schemas.microsoft.com/office/drawing/2014/main" id="{FB4F8211-E8A7-87F3-5D95-1071149E1B1B}"/>
              </a:ext>
            </a:extLst>
          </p:cNvPr>
          <p:cNvSpPr txBox="1"/>
          <p:nvPr/>
        </p:nvSpPr>
        <p:spPr>
          <a:xfrm>
            <a:off x="4783688" y="1137075"/>
            <a:ext cx="7207134" cy="5720925"/>
          </a:xfrm>
          <a:prstGeom prst="rect">
            <a:avLst/>
          </a:prstGeom>
          <a:noFill/>
        </p:spPr>
        <p:txBody>
          <a:bodyPr wrap="square">
            <a:spAutoFit/>
          </a:bodyPr>
          <a:lstStyle/>
          <a:p>
            <a:pPr marL="0" indent="0" algn="just" rtl="0">
              <a:lnSpc>
                <a:spcPct val="120000"/>
              </a:lnSpc>
              <a:spcBef>
                <a:spcPts val="0"/>
              </a:spcBef>
              <a:spcAft>
                <a:spcPts val="0"/>
              </a:spcAft>
              <a:buNone/>
            </a:pPr>
            <a:br>
              <a:rPr lang="en-GB" sz="1800" dirty="0"/>
            </a:br>
            <a:r>
              <a:rPr lang="en-GB" sz="1800" b="0" i="0" u="none" strike="noStrike" dirty="0">
                <a:solidFill>
                  <a:srgbClr val="000000"/>
                </a:solidFill>
                <a:effectLst/>
              </a:rPr>
              <a:t>John </a:t>
            </a:r>
            <a:r>
              <a:rPr lang="en-GB" sz="1800" b="0" i="0" u="none" strike="noStrike" dirty="0" err="1">
                <a:solidFill>
                  <a:srgbClr val="000000"/>
                </a:solidFill>
                <a:effectLst/>
              </a:rPr>
              <a:t>Blanke</a:t>
            </a:r>
            <a:r>
              <a:rPr lang="en-GB" sz="1800" b="0" i="0" u="none" strike="noStrike" dirty="0">
                <a:solidFill>
                  <a:srgbClr val="000000"/>
                </a:solidFill>
                <a:effectLst/>
              </a:rPr>
              <a:t> was a historical figure from the Tudor period in England. He was a Black trumpeter who served in the courts of both Henry VII and Henry VIII, two significant monarchs in English history.</a:t>
            </a:r>
            <a:endParaRPr lang="en-GB" sz="1800" b="0" i="0" u="none" strike="noStrike" dirty="0">
              <a:solidFill>
                <a:srgbClr val="242424"/>
              </a:solidFill>
              <a:effectLst/>
            </a:endParaRPr>
          </a:p>
          <a:p>
            <a:pPr marL="0" indent="0" algn="just" rtl="0">
              <a:lnSpc>
                <a:spcPct val="120000"/>
              </a:lnSpc>
              <a:spcBef>
                <a:spcPts val="0"/>
              </a:spcBef>
              <a:spcAft>
                <a:spcPts val="0"/>
              </a:spcAft>
              <a:buNone/>
            </a:pPr>
            <a:br>
              <a:rPr lang="en-GB" sz="1800" dirty="0"/>
            </a:br>
            <a:r>
              <a:rPr lang="en-GB" sz="1800" b="0" i="0" u="none" strike="noStrike" dirty="0">
                <a:solidFill>
                  <a:srgbClr val="000000"/>
                </a:solidFill>
                <a:effectLst/>
              </a:rPr>
              <a:t>The first historical mention of John </a:t>
            </a:r>
            <a:r>
              <a:rPr lang="en-GB" sz="1800" b="0" i="0" u="none" strike="noStrike" dirty="0" err="1">
                <a:solidFill>
                  <a:srgbClr val="000000"/>
                </a:solidFill>
                <a:effectLst/>
              </a:rPr>
              <a:t>Blanke</a:t>
            </a:r>
            <a:r>
              <a:rPr lang="en-GB" sz="1800" b="0" i="0" u="none" strike="noStrike" dirty="0">
                <a:solidFill>
                  <a:srgbClr val="000000"/>
                </a:solidFill>
                <a:effectLst/>
              </a:rPr>
              <a:t> can be traced back to December 1507 when King Henry VII made a payment to him. At that time, John </a:t>
            </a:r>
            <a:r>
              <a:rPr lang="en-GB" sz="1800" b="0" i="0" u="none" strike="noStrike" dirty="0" err="1">
                <a:solidFill>
                  <a:srgbClr val="000000"/>
                </a:solidFill>
                <a:effectLst/>
              </a:rPr>
              <a:t>Blanke</a:t>
            </a:r>
            <a:r>
              <a:rPr lang="en-GB" sz="1800" b="0" i="0" u="none" strike="noStrike" dirty="0">
                <a:solidFill>
                  <a:srgbClr val="000000"/>
                </a:solidFill>
                <a:effectLst/>
              </a:rPr>
              <a:t> was one of eight royal trumpeters led by Peter de Casa Nova. According to records, he received a payment of 20 shillings for his services in November, at a rate of 8 pence (old currency) per day. It's believed that John </a:t>
            </a:r>
            <a:r>
              <a:rPr lang="en-GB" sz="1800" b="0" i="0" u="none" strike="noStrike" dirty="0" err="1">
                <a:solidFill>
                  <a:srgbClr val="000000"/>
                </a:solidFill>
                <a:effectLst/>
              </a:rPr>
              <a:t>Blanke</a:t>
            </a:r>
            <a:r>
              <a:rPr lang="en-GB" sz="1800" b="0" i="0" u="none" strike="noStrike" dirty="0">
                <a:solidFill>
                  <a:srgbClr val="000000"/>
                </a:solidFill>
                <a:effectLst/>
              </a:rPr>
              <a:t> might have initially come to England as part of the entourage accompanying Katherine of Aragon in 1501. Katherine was on her way to marry Prince Arthur, who was the eldest son and heir of King Henry VII. Among Katherine's entourage were a group of trumpeters, and shortly after her arrival, King Henry VII rewarded the "9 trumpets of Spain." It is worth noting that Catalina of Motril, a Muslim Moor and one of Katherine's servants in her bedchamber, was likely part of this contingent as well.</a:t>
            </a:r>
            <a:endParaRPr lang="en-GB" sz="1800" b="0" i="0" u="none" strike="noStrike" dirty="0">
              <a:solidFill>
                <a:srgbClr val="242424"/>
              </a:solidFill>
              <a:effectLst/>
            </a:endParaRPr>
          </a:p>
        </p:txBody>
      </p:sp>
      <p:sp>
        <p:nvSpPr>
          <p:cNvPr id="11" name="TextBox 10">
            <a:extLst>
              <a:ext uri="{FF2B5EF4-FFF2-40B4-BE49-F238E27FC236}">
                <a16:creationId xmlns:a16="http://schemas.microsoft.com/office/drawing/2014/main" id="{4CDE3497-AA65-F61B-962B-8052878B8FBC}"/>
              </a:ext>
            </a:extLst>
          </p:cNvPr>
          <p:cNvSpPr txBox="1"/>
          <p:nvPr/>
        </p:nvSpPr>
        <p:spPr>
          <a:xfrm>
            <a:off x="6353393" y="139824"/>
            <a:ext cx="4067723" cy="1200329"/>
          </a:xfrm>
          <a:prstGeom prst="rect">
            <a:avLst/>
          </a:prstGeom>
          <a:noFill/>
        </p:spPr>
        <p:txBody>
          <a:bodyPr wrap="square" rtlCol="0">
            <a:spAutoFit/>
          </a:bodyPr>
          <a:lstStyle/>
          <a:p>
            <a:r>
              <a:rPr lang="en-GB" sz="4800" dirty="0">
                <a:latin typeface="Century Gothic" panose="020B0502020202020204" pitchFamily="34" charset="0"/>
              </a:rPr>
              <a:t>John </a:t>
            </a:r>
            <a:r>
              <a:rPr lang="en-GB" sz="4800" dirty="0" err="1">
                <a:latin typeface="Century Gothic" panose="020B0502020202020204" pitchFamily="34" charset="0"/>
              </a:rPr>
              <a:t>Blanke</a:t>
            </a:r>
            <a:endParaRPr lang="en-GB" sz="4800" dirty="0">
              <a:latin typeface="Century Gothic" panose="020B0502020202020204" pitchFamily="34" charset="0"/>
            </a:endParaRPr>
          </a:p>
          <a:p>
            <a:pPr algn="ctr"/>
            <a:r>
              <a:rPr lang="en-GB" sz="2400" dirty="0">
                <a:latin typeface="Century Gothic" panose="020B0502020202020204" pitchFamily="34" charset="0"/>
              </a:rPr>
              <a:t>The Black Tudor</a:t>
            </a:r>
          </a:p>
        </p:txBody>
      </p:sp>
    </p:spTree>
    <p:extLst>
      <p:ext uri="{BB962C8B-B14F-4D97-AF65-F5344CB8AC3E}">
        <p14:creationId xmlns:p14="http://schemas.microsoft.com/office/powerpoint/2010/main" val="190945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8C71E"/>
        </a:solidFill>
        <a:effectLst/>
      </p:bgPr>
    </p:bg>
    <p:spTree>
      <p:nvGrpSpPr>
        <p:cNvPr id="1" name=""/>
        <p:cNvGrpSpPr/>
        <p:nvPr/>
      </p:nvGrpSpPr>
      <p:grpSpPr>
        <a:xfrm>
          <a:off x="0" y="0"/>
          <a:ext cx="0" cy="0"/>
          <a:chOff x="0" y="0"/>
          <a:chExt cx="0" cy="0"/>
        </a:xfrm>
      </p:grpSpPr>
      <p:pic>
        <p:nvPicPr>
          <p:cNvPr id="5" name="Content Placeholder 4" descr="A cartoon of a child holding a trumpet&#10;&#10;Description automatically generated">
            <a:extLst>
              <a:ext uri="{FF2B5EF4-FFF2-40B4-BE49-F238E27FC236}">
                <a16:creationId xmlns:a16="http://schemas.microsoft.com/office/drawing/2014/main" id="{AA1F96C0-9A13-1631-EE76-475F701D3762}"/>
              </a:ext>
            </a:extLst>
          </p:cNvPr>
          <p:cNvPicPr>
            <a:picLocks noGrp="1" noChangeAspect="1"/>
          </p:cNvPicPr>
          <p:nvPr>
            <p:ph idx="1"/>
          </p:nvPr>
        </p:nvPicPr>
        <p:blipFill rotWithShape="1">
          <a:blip r:embed="rId2"/>
          <a:srcRect t="2365"/>
          <a:stretch/>
        </p:blipFill>
        <p:spPr>
          <a:xfrm>
            <a:off x="0" y="0"/>
            <a:ext cx="4783688" cy="6858000"/>
          </a:xfrm>
          <a:solidFill>
            <a:srgbClr val="A8C71E"/>
          </a:solidFill>
        </p:spPr>
      </p:pic>
      <p:sp>
        <p:nvSpPr>
          <p:cNvPr id="11" name="TextBox 10">
            <a:extLst>
              <a:ext uri="{FF2B5EF4-FFF2-40B4-BE49-F238E27FC236}">
                <a16:creationId xmlns:a16="http://schemas.microsoft.com/office/drawing/2014/main" id="{4CDE3497-AA65-F61B-962B-8052878B8FBC}"/>
              </a:ext>
            </a:extLst>
          </p:cNvPr>
          <p:cNvSpPr txBox="1"/>
          <p:nvPr/>
        </p:nvSpPr>
        <p:spPr>
          <a:xfrm>
            <a:off x="6353393" y="139824"/>
            <a:ext cx="4067723" cy="1200329"/>
          </a:xfrm>
          <a:prstGeom prst="rect">
            <a:avLst/>
          </a:prstGeom>
          <a:noFill/>
        </p:spPr>
        <p:txBody>
          <a:bodyPr wrap="square" rtlCol="0">
            <a:spAutoFit/>
          </a:bodyPr>
          <a:lstStyle/>
          <a:p>
            <a:r>
              <a:rPr lang="en-GB" sz="4800" dirty="0">
                <a:latin typeface="Century Gothic" panose="020B0502020202020204" pitchFamily="34" charset="0"/>
              </a:rPr>
              <a:t>John </a:t>
            </a:r>
            <a:r>
              <a:rPr lang="en-GB" sz="4800" dirty="0" err="1">
                <a:latin typeface="Century Gothic" panose="020B0502020202020204" pitchFamily="34" charset="0"/>
              </a:rPr>
              <a:t>Blanke</a:t>
            </a:r>
            <a:endParaRPr lang="en-GB" sz="4800" dirty="0">
              <a:latin typeface="Century Gothic" panose="020B0502020202020204" pitchFamily="34" charset="0"/>
            </a:endParaRPr>
          </a:p>
          <a:p>
            <a:pPr algn="ctr"/>
            <a:r>
              <a:rPr lang="en-GB" sz="2400" dirty="0">
                <a:latin typeface="Century Gothic" panose="020B0502020202020204" pitchFamily="34" charset="0"/>
              </a:rPr>
              <a:t>The Black Tudor</a:t>
            </a:r>
          </a:p>
        </p:txBody>
      </p:sp>
      <p:sp>
        <p:nvSpPr>
          <p:cNvPr id="3" name="TextBox 2">
            <a:extLst>
              <a:ext uri="{FF2B5EF4-FFF2-40B4-BE49-F238E27FC236}">
                <a16:creationId xmlns:a16="http://schemas.microsoft.com/office/drawing/2014/main" id="{BE116212-176B-B91C-469E-8629A6D3E1F4}"/>
              </a:ext>
            </a:extLst>
          </p:cNvPr>
          <p:cNvSpPr txBox="1"/>
          <p:nvPr/>
        </p:nvSpPr>
        <p:spPr>
          <a:xfrm>
            <a:off x="5095701" y="1745673"/>
            <a:ext cx="6957754" cy="3726533"/>
          </a:xfrm>
          <a:prstGeom prst="rect">
            <a:avLst/>
          </a:prstGeom>
          <a:noFill/>
        </p:spPr>
        <p:txBody>
          <a:bodyPr wrap="square">
            <a:spAutoFit/>
          </a:bodyPr>
          <a:lstStyle/>
          <a:p>
            <a:pPr marL="0" indent="0" algn="just" rtl="0">
              <a:lnSpc>
                <a:spcPct val="120000"/>
              </a:lnSpc>
              <a:spcBef>
                <a:spcPts val="0"/>
              </a:spcBef>
              <a:spcAft>
                <a:spcPts val="0"/>
              </a:spcAft>
              <a:buNone/>
            </a:pPr>
            <a:r>
              <a:rPr lang="en-GB" sz="1800" b="0" i="0" u="none" strike="noStrike" dirty="0">
                <a:solidFill>
                  <a:srgbClr val="000000"/>
                </a:solidFill>
                <a:effectLst/>
              </a:rPr>
              <a:t>1. Henry VII (reigned 1485–1509): John </a:t>
            </a:r>
            <a:r>
              <a:rPr lang="en-GB" sz="1800" b="0" i="0" u="none" strike="noStrike" dirty="0" err="1">
                <a:solidFill>
                  <a:srgbClr val="000000"/>
                </a:solidFill>
                <a:effectLst/>
              </a:rPr>
              <a:t>Blanke</a:t>
            </a:r>
            <a:r>
              <a:rPr lang="en-GB" sz="1800" b="0" i="0" u="none" strike="noStrike" dirty="0">
                <a:solidFill>
                  <a:srgbClr val="000000"/>
                </a:solidFill>
                <a:effectLst/>
              </a:rPr>
              <a:t> is known to have worked as a trumpeter in the court of Henry VII. Records show that he was employed in the royal household and received a regular wage for his services. This suggests that he was a respected musician in the king's court during this period.</a:t>
            </a:r>
            <a:endParaRPr lang="en-GB" sz="1800" b="0" i="0" u="none" strike="noStrike" dirty="0">
              <a:solidFill>
                <a:srgbClr val="242424"/>
              </a:solidFill>
              <a:effectLst/>
            </a:endParaRPr>
          </a:p>
          <a:p>
            <a:pPr marL="0" indent="0" algn="just" rtl="0">
              <a:lnSpc>
                <a:spcPct val="120000"/>
              </a:lnSpc>
              <a:spcBef>
                <a:spcPts val="0"/>
              </a:spcBef>
              <a:spcAft>
                <a:spcPts val="0"/>
              </a:spcAft>
              <a:buNone/>
            </a:pPr>
            <a:br>
              <a:rPr lang="en-GB" sz="1800" dirty="0"/>
            </a:br>
            <a:r>
              <a:rPr lang="en-GB" sz="1800" b="0" i="0" u="none" strike="noStrike" dirty="0">
                <a:solidFill>
                  <a:srgbClr val="000000"/>
                </a:solidFill>
                <a:effectLst/>
              </a:rPr>
              <a:t>2. Henry VIII (reigned 1509–1547): John </a:t>
            </a:r>
            <a:r>
              <a:rPr lang="en-GB" sz="1800" b="0" i="0" u="none" strike="noStrike" dirty="0" err="1">
                <a:solidFill>
                  <a:srgbClr val="000000"/>
                </a:solidFill>
                <a:effectLst/>
              </a:rPr>
              <a:t>Blanke's</a:t>
            </a:r>
            <a:r>
              <a:rPr lang="en-GB" sz="1800" b="0" i="0" u="none" strike="noStrike" dirty="0">
                <a:solidFill>
                  <a:srgbClr val="000000"/>
                </a:solidFill>
                <a:effectLst/>
              </a:rPr>
              <a:t> association with Henry VIII's court continued into the reign of the next Tudor monarch. He is mentioned in historical records as receiving payments and a livery (a uniform or clothing provided by the royal household) for his role as a trumpeter in the court of Henry VIII.</a:t>
            </a:r>
            <a:endParaRPr lang="en-GB" sz="1800" b="0" i="0" u="none" strike="noStrike" dirty="0">
              <a:solidFill>
                <a:srgbClr val="242424"/>
              </a:solidFill>
              <a:effectLst/>
            </a:endParaRPr>
          </a:p>
        </p:txBody>
      </p:sp>
    </p:spTree>
    <p:extLst>
      <p:ext uri="{BB962C8B-B14F-4D97-AF65-F5344CB8AC3E}">
        <p14:creationId xmlns:p14="http://schemas.microsoft.com/office/powerpoint/2010/main" val="231868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8C71E"/>
        </a:solidFill>
        <a:effectLst/>
      </p:bgPr>
    </p:bg>
    <p:spTree>
      <p:nvGrpSpPr>
        <p:cNvPr id="1" name=""/>
        <p:cNvGrpSpPr/>
        <p:nvPr/>
      </p:nvGrpSpPr>
      <p:grpSpPr>
        <a:xfrm>
          <a:off x="0" y="0"/>
          <a:ext cx="0" cy="0"/>
          <a:chOff x="0" y="0"/>
          <a:chExt cx="0" cy="0"/>
        </a:xfrm>
      </p:grpSpPr>
      <p:pic>
        <p:nvPicPr>
          <p:cNvPr id="5" name="Content Placeholder 4" descr="A cartoon of a child holding a trumpet&#10;&#10;Description automatically generated">
            <a:extLst>
              <a:ext uri="{FF2B5EF4-FFF2-40B4-BE49-F238E27FC236}">
                <a16:creationId xmlns:a16="http://schemas.microsoft.com/office/drawing/2014/main" id="{AA1F96C0-9A13-1631-EE76-475F701D3762}"/>
              </a:ext>
            </a:extLst>
          </p:cNvPr>
          <p:cNvPicPr>
            <a:picLocks noGrp="1" noChangeAspect="1"/>
          </p:cNvPicPr>
          <p:nvPr>
            <p:ph idx="1"/>
          </p:nvPr>
        </p:nvPicPr>
        <p:blipFill rotWithShape="1">
          <a:blip r:embed="rId2"/>
          <a:srcRect t="2365"/>
          <a:stretch/>
        </p:blipFill>
        <p:spPr>
          <a:xfrm>
            <a:off x="0" y="0"/>
            <a:ext cx="4783688" cy="6858000"/>
          </a:xfrm>
          <a:solidFill>
            <a:srgbClr val="A8C71E"/>
          </a:solidFill>
        </p:spPr>
      </p:pic>
      <p:sp>
        <p:nvSpPr>
          <p:cNvPr id="11" name="TextBox 10">
            <a:extLst>
              <a:ext uri="{FF2B5EF4-FFF2-40B4-BE49-F238E27FC236}">
                <a16:creationId xmlns:a16="http://schemas.microsoft.com/office/drawing/2014/main" id="{4CDE3497-AA65-F61B-962B-8052878B8FBC}"/>
              </a:ext>
            </a:extLst>
          </p:cNvPr>
          <p:cNvSpPr txBox="1"/>
          <p:nvPr/>
        </p:nvSpPr>
        <p:spPr>
          <a:xfrm>
            <a:off x="6353393" y="139824"/>
            <a:ext cx="4067723" cy="1200329"/>
          </a:xfrm>
          <a:prstGeom prst="rect">
            <a:avLst/>
          </a:prstGeom>
          <a:noFill/>
        </p:spPr>
        <p:txBody>
          <a:bodyPr wrap="square" rtlCol="0">
            <a:spAutoFit/>
          </a:bodyPr>
          <a:lstStyle/>
          <a:p>
            <a:r>
              <a:rPr lang="en-GB" sz="4800" dirty="0">
                <a:latin typeface="Century Gothic" panose="020B0502020202020204" pitchFamily="34" charset="0"/>
              </a:rPr>
              <a:t>John </a:t>
            </a:r>
            <a:r>
              <a:rPr lang="en-GB" sz="4800" dirty="0" err="1">
                <a:latin typeface="Century Gothic" panose="020B0502020202020204" pitchFamily="34" charset="0"/>
              </a:rPr>
              <a:t>Blanke</a:t>
            </a:r>
            <a:endParaRPr lang="en-GB" sz="4800" dirty="0">
              <a:latin typeface="Century Gothic" panose="020B0502020202020204" pitchFamily="34" charset="0"/>
            </a:endParaRPr>
          </a:p>
          <a:p>
            <a:pPr algn="ctr"/>
            <a:r>
              <a:rPr lang="en-GB" sz="2400" dirty="0">
                <a:latin typeface="Century Gothic" panose="020B0502020202020204" pitchFamily="34" charset="0"/>
              </a:rPr>
              <a:t>The Black Tudor</a:t>
            </a:r>
          </a:p>
        </p:txBody>
      </p:sp>
      <p:sp>
        <p:nvSpPr>
          <p:cNvPr id="3" name="TextBox 2">
            <a:extLst>
              <a:ext uri="{FF2B5EF4-FFF2-40B4-BE49-F238E27FC236}">
                <a16:creationId xmlns:a16="http://schemas.microsoft.com/office/drawing/2014/main" id="{6C26D8CE-6332-5E42-1317-DCDFDA8CAAFA}"/>
              </a:ext>
            </a:extLst>
          </p:cNvPr>
          <p:cNvSpPr txBox="1"/>
          <p:nvPr/>
        </p:nvSpPr>
        <p:spPr>
          <a:xfrm>
            <a:off x="4949941" y="1869369"/>
            <a:ext cx="7107382" cy="4391330"/>
          </a:xfrm>
          <a:prstGeom prst="rect">
            <a:avLst/>
          </a:prstGeom>
          <a:noFill/>
        </p:spPr>
        <p:txBody>
          <a:bodyPr wrap="square">
            <a:spAutoFit/>
          </a:bodyPr>
          <a:lstStyle/>
          <a:p>
            <a:pPr marL="0" indent="0" algn="just" rtl="0">
              <a:lnSpc>
                <a:spcPct val="120000"/>
              </a:lnSpc>
              <a:spcBef>
                <a:spcPts val="0"/>
              </a:spcBef>
              <a:spcAft>
                <a:spcPts val="0"/>
              </a:spcAft>
              <a:buNone/>
            </a:pPr>
            <a:r>
              <a:rPr lang="en-GB" sz="1800" b="0" i="0" u="none" strike="noStrike" dirty="0">
                <a:solidFill>
                  <a:srgbClr val="000000"/>
                </a:solidFill>
                <a:effectLst/>
              </a:rPr>
              <a:t>John </a:t>
            </a:r>
            <a:r>
              <a:rPr lang="en-GB" sz="1800" b="0" i="0" u="none" strike="noStrike" dirty="0" err="1">
                <a:solidFill>
                  <a:srgbClr val="000000"/>
                </a:solidFill>
                <a:effectLst/>
              </a:rPr>
              <a:t>Blanke's</a:t>
            </a:r>
            <a:r>
              <a:rPr lang="en-GB" sz="1800" b="0" i="0" u="none" strike="noStrike" dirty="0">
                <a:solidFill>
                  <a:srgbClr val="000000"/>
                </a:solidFill>
                <a:effectLst/>
              </a:rPr>
              <a:t> presence in the Tudor courts is notable because it provides historical evidence of a Black individual occupying a respected and skilled position in the English royal court during a time when Black people were a minority in England. His story sheds light on the diverse and multicultural nature of Tudor England, as well as the importance of Black individuals in various facets of society, including the arts and music.</a:t>
            </a:r>
            <a:endParaRPr lang="en-GB" sz="1800" b="0" i="0" u="none" strike="noStrike" dirty="0">
              <a:solidFill>
                <a:srgbClr val="242424"/>
              </a:solidFill>
              <a:effectLst/>
            </a:endParaRPr>
          </a:p>
          <a:p>
            <a:pPr marL="0" indent="0" algn="just" rtl="0">
              <a:lnSpc>
                <a:spcPct val="120000"/>
              </a:lnSpc>
              <a:spcBef>
                <a:spcPts val="0"/>
              </a:spcBef>
              <a:spcAft>
                <a:spcPts val="0"/>
              </a:spcAft>
              <a:buNone/>
            </a:pPr>
            <a:br>
              <a:rPr lang="en-GB" sz="1800" dirty="0"/>
            </a:br>
            <a:r>
              <a:rPr lang="en-GB" sz="1800" b="0" i="0" u="none" strike="noStrike" dirty="0">
                <a:solidFill>
                  <a:srgbClr val="000000"/>
                </a:solidFill>
                <a:effectLst/>
              </a:rPr>
              <a:t>While John </a:t>
            </a:r>
            <a:r>
              <a:rPr lang="en-GB" sz="1800" b="0" i="0" u="none" strike="noStrike" dirty="0" err="1">
                <a:solidFill>
                  <a:srgbClr val="000000"/>
                </a:solidFill>
                <a:effectLst/>
              </a:rPr>
              <a:t>Blanke's</a:t>
            </a:r>
            <a:r>
              <a:rPr lang="en-GB" sz="1800" b="0" i="0" u="none" strike="noStrike" dirty="0">
                <a:solidFill>
                  <a:srgbClr val="000000"/>
                </a:solidFill>
                <a:effectLst/>
              </a:rPr>
              <a:t> role as a trumpeter may not have had a direct impact on the policies or significant events of the Tudor reigns, his existence challenges the misconception that Black people had no presence or influence in European history during this period. Instead, his story serves as a reminder of the rich tapestry of individuals who contributed to the cultural and social life of Tudor England.</a:t>
            </a:r>
            <a:endParaRPr lang="en-GB" sz="1800" b="0" i="0" u="none" strike="noStrike" dirty="0">
              <a:solidFill>
                <a:srgbClr val="242424"/>
              </a:solidFill>
              <a:effectLst/>
            </a:endParaRPr>
          </a:p>
        </p:txBody>
      </p:sp>
    </p:spTree>
    <p:extLst>
      <p:ext uri="{BB962C8B-B14F-4D97-AF65-F5344CB8AC3E}">
        <p14:creationId xmlns:p14="http://schemas.microsoft.com/office/powerpoint/2010/main" val="208152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8C71E"/>
        </a:solidFill>
        <a:effectLst/>
      </p:bgPr>
    </p:bg>
    <p:spTree>
      <p:nvGrpSpPr>
        <p:cNvPr id="1" name=""/>
        <p:cNvGrpSpPr/>
        <p:nvPr/>
      </p:nvGrpSpPr>
      <p:grpSpPr>
        <a:xfrm>
          <a:off x="0" y="0"/>
          <a:ext cx="0" cy="0"/>
          <a:chOff x="0" y="0"/>
          <a:chExt cx="0" cy="0"/>
        </a:xfrm>
      </p:grpSpPr>
      <p:pic>
        <p:nvPicPr>
          <p:cNvPr id="5" name="Content Placeholder 4" descr="A cartoon of a child holding a trumpet&#10;&#10;Description automatically generated">
            <a:extLst>
              <a:ext uri="{FF2B5EF4-FFF2-40B4-BE49-F238E27FC236}">
                <a16:creationId xmlns:a16="http://schemas.microsoft.com/office/drawing/2014/main" id="{AA1F96C0-9A13-1631-EE76-475F701D3762}"/>
              </a:ext>
            </a:extLst>
          </p:cNvPr>
          <p:cNvPicPr>
            <a:picLocks noGrp="1" noChangeAspect="1"/>
          </p:cNvPicPr>
          <p:nvPr>
            <p:ph idx="1"/>
          </p:nvPr>
        </p:nvPicPr>
        <p:blipFill rotWithShape="1">
          <a:blip r:embed="rId2"/>
          <a:srcRect t="2365"/>
          <a:stretch/>
        </p:blipFill>
        <p:spPr>
          <a:xfrm>
            <a:off x="0" y="0"/>
            <a:ext cx="4783688" cy="6858000"/>
          </a:xfrm>
          <a:solidFill>
            <a:srgbClr val="A8C71E"/>
          </a:solidFill>
        </p:spPr>
      </p:pic>
      <p:sp>
        <p:nvSpPr>
          <p:cNvPr id="11" name="TextBox 10">
            <a:extLst>
              <a:ext uri="{FF2B5EF4-FFF2-40B4-BE49-F238E27FC236}">
                <a16:creationId xmlns:a16="http://schemas.microsoft.com/office/drawing/2014/main" id="{4CDE3497-AA65-F61B-962B-8052878B8FBC}"/>
              </a:ext>
            </a:extLst>
          </p:cNvPr>
          <p:cNvSpPr txBox="1"/>
          <p:nvPr/>
        </p:nvSpPr>
        <p:spPr>
          <a:xfrm>
            <a:off x="6353393" y="139824"/>
            <a:ext cx="4067723" cy="1200329"/>
          </a:xfrm>
          <a:prstGeom prst="rect">
            <a:avLst/>
          </a:prstGeom>
          <a:noFill/>
        </p:spPr>
        <p:txBody>
          <a:bodyPr wrap="square" rtlCol="0">
            <a:spAutoFit/>
          </a:bodyPr>
          <a:lstStyle/>
          <a:p>
            <a:r>
              <a:rPr lang="en-GB" sz="4800" dirty="0">
                <a:latin typeface="Century Gothic" panose="020B0502020202020204" pitchFamily="34" charset="0"/>
              </a:rPr>
              <a:t>John </a:t>
            </a:r>
            <a:r>
              <a:rPr lang="en-GB" sz="4800" dirty="0" err="1">
                <a:latin typeface="Century Gothic" panose="020B0502020202020204" pitchFamily="34" charset="0"/>
              </a:rPr>
              <a:t>Blanke</a:t>
            </a:r>
            <a:endParaRPr lang="en-GB" sz="4800" dirty="0">
              <a:latin typeface="Century Gothic" panose="020B0502020202020204" pitchFamily="34" charset="0"/>
            </a:endParaRPr>
          </a:p>
          <a:p>
            <a:pPr algn="ctr"/>
            <a:r>
              <a:rPr lang="en-GB" sz="2400" dirty="0">
                <a:latin typeface="Century Gothic" panose="020B0502020202020204" pitchFamily="34" charset="0"/>
              </a:rPr>
              <a:t>The Black Tudor</a:t>
            </a:r>
          </a:p>
        </p:txBody>
      </p:sp>
      <p:sp>
        <p:nvSpPr>
          <p:cNvPr id="3" name="TextBox 2">
            <a:extLst>
              <a:ext uri="{FF2B5EF4-FFF2-40B4-BE49-F238E27FC236}">
                <a16:creationId xmlns:a16="http://schemas.microsoft.com/office/drawing/2014/main" id="{DB9FF1EE-CB64-A06B-B4AD-FFF2449965D1}"/>
              </a:ext>
            </a:extLst>
          </p:cNvPr>
          <p:cNvSpPr txBox="1"/>
          <p:nvPr/>
        </p:nvSpPr>
        <p:spPr>
          <a:xfrm>
            <a:off x="5436524" y="1868982"/>
            <a:ext cx="6517179" cy="2729337"/>
          </a:xfrm>
          <a:prstGeom prst="rect">
            <a:avLst/>
          </a:prstGeom>
          <a:noFill/>
        </p:spPr>
        <p:txBody>
          <a:bodyPr wrap="square">
            <a:spAutoFit/>
          </a:bodyPr>
          <a:lstStyle/>
          <a:p>
            <a:pPr marL="0" indent="0" rtl="0">
              <a:lnSpc>
                <a:spcPct val="120000"/>
              </a:lnSpc>
              <a:spcBef>
                <a:spcPts val="0"/>
              </a:spcBef>
              <a:spcAft>
                <a:spcPts val="0"/>
              </a:spcAft>
              <a:buNone/>
            </a:pPr>
            <a:r>
              <a:rPr lang="en-GB" sz="1800" b="0" i="0" u="none" strike="noStrike" dirty="0">
                <a:solidFill>
                  <a:srgbClr val="000000"/>
                </a:solidFill>
                <a:effectLst/>
              </a:rPr>
              <a:t>Using this website: </a:t>
            </a:r>
            <a:r>
              <a:rPr lang="en-GB" sz="1800" b="0" i="0" u="sng" strike="noStrike" dirty="0">
                <a:solidFill>
                  <a:srgbClr val="242424"/>
                </a:solidFill>
                <a:effectLst/>
                <a:hlinkClick r:id="rId3"/>
              </a:rPr>
              <a:t>https://www.hrp.org.uk/tower-of-london/history-and-stories/john-blanke/</a:t>
            </a:r>
            <a:r>
              <a:rPr lang="en-GB" sz="1800" b="0" i="0" u="none" strike="noStrike" dirty="0">
                <a:solidFill>
                  <a:srgbClr val="000000"/>
                </a:solidFill>
                <a:effectLst/>
              </a:rPr>
              <a:t> try and answer the following: </a:t>
            </a:r>
            <a:endParaRPr lang="en-GB" sz="1800" b="0" i="0" u="none" strike="noStrike" dirty="0">
              <a:solidFill>
                <a:srgbClr val="242424"/>
              </a:solidFill>
              <a:effectLst/>
            </a:endParaRPr>
          </a:p>
          <a:p>
            <a:pPr marL="342900" indent="-342900" fontAlgn="base">
              <a:lnSpc>
                <a:spcPct val="120000"/>
              </a:lnSpc>
              <a:spcBef>
                <a:spcPts val="0"/>
              </a:spcBef>
              <a:buFont typeface="+mj-lt"/>
              <a:buAutoNum type="arabicPeriod"/>
            </a:pPr>
            <a:r>
              <a:rPr lang="en-GB" sz="1800" b="0" i="0" u="none" strike="noStrike" dirty="0">
                <a:solidFill>
                  <a:srgbClr val="000000"/>
                </a:solidFill>
                <a:effectLst/>
              </a:rPr>
              <a:t>When did </a:t>
            </a:r>
            <a:r>
              <a:rPr lang="en-GB" sz="1800" b="0" i="0" u="none" strike="noStrike" dirty="0" err="1">
                <a:solidFill>
                  <a:srgbClr val="000000"/>
                </a:solidFill>
                <a:effectLst/>
              </a:rPr>
              <a:t>Blanke</a:t>
            </a:r>
            <a:r>
              <a:rPr lang="en-GB" sz="1800" b="0" i="0" u="none" strike="noStrike" dirty="0">
                <a:solidFill>
                  <a:srgbClr val="000000"/>
                </a:solidFill>
                <a:effectLst/>
              </a:rPr>
              <a:t> arrive in England?</a:t>
            </a:r>
          </a:p>
          <a:p>
            <a:pPr marL="342900" indent="-342900" fontAlgn="base">
              <a:lnSpc>
                <a:spcPct val="120000"/>
              </a:lnSpc>
              <a:spcBef>
                <a:spcPts val="0"/>
              </a:spcBef>
              <a:buFont typeface="+mj-lt"/>
              <a:buAutoNum type="arabicPeriod"/>
            </a:pPr>
            <a:r>
              <a:rPr lang="en-GB" sz="1800" b="0" i="0" u="none" strike="noStrike" dirty="0">
                <a:solidFill>
                  <a:srgbClr val="000000"/>
                </a:solidFill>
                <a:effectLst/>
              </a:rPr>
              <a:t>How much money did </a:t>
            </a:r>
            <a:r>
              <a:rPr lang="en-GB" sz="1800" b="0" i="0" u="none" strike="noStrike" dirty="0" err="1">
                <a:solidFill>
                  <a:srgbClr val="000000"/>
                </a:solidFill>
                <a:effectLst/>
              </a:rPr>
              <a:t>Blanke</a:t>
            </a:r>
            <a:r>
              <a:rPr lang="en-GB" sz="1800" b="0" i="0" u="none" strike="noStrike" dirty="0">
                <a:solidFill>
                  <a:srgbClr val="000000"/>
                </a:solidFill>
                <a:effectLst/>
              </a:rPr>
              <a:t> earn a day?</a:t>
            </a:r>
          </a:p>
          <a:p>
            <a:pPr marL="342900" indent="-342900" fontAlgn="base">
              <a:lnSpc>
                <a:spcPct val="120000"/>
              </a:lnSpc>
              <a:spcBef>
                <a:spcPts val="0"/>
              </a:spcBef>
              <a:buFont typeface="+mj-lt"/>
              <a:buAutoNum type="arabicPeriod"/>
            </a:pPr>
            <a:r>
              <a:rPr lang="en-GB" sz="1800" b="0" i="0" u="none" strike="noStrike" dirty="0">
                <a:solidFill>
                  <a:srgbClr val="000000"/>
                </a:solidFill>
                <a:effectLst/>
              </a:rPr>
              <a:t>How many times is </a:t>
            </a:r>
            <a:r>
              <a:rPr lang="en-GB" sz="1800" b="0" i="0" u="none" strike="noStrike" dirty="0" err="1">
                <a:solidFill>
                  <a:srgbClr val="000000"/>
                </a:solidFill>
                <a:effectLst/>
              </a:rPr>
              <a:t>Blanke</a:t>
            </a:r>
            <a:r>
              <a:rPr lang="en-GB" sz="1800" b="0" i="0" u="none" strike="noStrike" dirty="0">
                <a:solidFill>
                  <a:srgbClr val="000000"/>
                </a:solidFill>
                <a:effectLst/>
              </a:rPr>
              <a:t> featured in the tournament scroll?</a:t>
            </a:r>
          </a:p>
          <a:p>
            <a:pPr marL="342900" indent="-342900" fontAlgn="base">
              <a:lnSpc>
                <a:spcPct val="120000"/>
              </a:lnSpc>
              <a:spcBef>
                <a:spcPts val="0"/>
              </a:spcBef>
              <a:buFont typeface="+mj-lt"/>
              <a:buAutoNum type="arabicPeriod"/>
            </a:pPr>
            <a:r>
              <a:rPr lang="en-GB" sz="1800" b="0" i="0" u="none" strike="noStrike" dirty="0">
                <a:solidFill>
                  <a:srgbClr val="000000"/>
                </a:solidFill>
                <a:effectLst/>
              </a:rPr>
              <a:t>How much money was his pay doubled to after asking for a pay rise from King Henry VII?</a:t>
            </a:r>
          </a:p>
        </p:txBody>
      </p:sp>
    </p:spTree>
    <p:extLst>
      <p:ext uri="{BB962C8B-B14F-4D97-AF65-F5344CB8AC3E}">
        <p14:creationId xmlns:p14="http://schemas.microsoft.com/office/powerpoint/2010/main" val="3180996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8C71E"/>
        </a:solidFill>
        <a:effectLst/>
      </p:bgPr>
    </p:bg>
    <p:spTree>
      <p:nvGrpSpPr>
        <p:cNvPr id="1" name=""/>
        <p:cNvGrpSpPr/>
        <p:nvPr/>
      </p:nvGrpSpPr>
      <p:grpSpPr>
        <a:xfrm>
          <a:off x="0" y="0"/>
          <a:ext cx="0" cy="0"/>
          <a:chOff x="0" y="0"/>
          <a:chExt cx="0" cy="0"/>
        </a:xfrm>
      </p:grpSpPr>
      <p:pic>
        <p:nvPicPr>
          <p:cNvPr id="5" name="Content Placeholder 4" descr="A cartoon of a child holding a trumpet&#10;&#10;Description automatically generated">
            <a:extLst>
              <a:ext uri="{FF2B5EF4-FFF2-40B4-BE49-F238E27FC236}">
                <a16:creationId xmlns:a16="http://schemas.microsoft.com/office/drawing/2014/main" id="{AA1F96C0-9A13-1631-EE76-475F701D3762}"/>
              </a:ext>
            </a:extLst>
          </p:cNvPr>
          <p:cNvPicPr>
            <a:picLocks noGrp="1" noChangeAspect="1"/>
          </p:cNvPicPr>
          <p:nvPr>
            <p:ph idx="1"/>
          </p:nvPr>
        </p:nvPicPr>
        <p:blipFill rotWithShape="1">
          <a:blip r:embed="rId2"/>
          <a:srcRect t="2365"/>
          <a:stretch/>
        </p:blipFill>
        <p:spPr>
          <a:xfrm>
            <a:off x="0" y="0"/>
            <a:ext cx="4783688" cy="6858000"/>
          </a:xfrm>
          <a:solidFill>
            <a:srgbClr val="A8C71E"/>
          </a:solidFill>
        </p:spPr>
      </p:pic>
      <p:sp>
        <p:nvSpPr>
          <p:cNvPr id="11" name="TextBox 10">
            <a:extLst>
              <a:ext uri="{FF2B5EF4-FFF2-40B4-BE49-F238E27FC236}">
                <a16:creationId xmlns:a16="http://schemas.microsoft.com/office/drawing/2014/main" id="{4CDE3497-AA65-F61B-962B-8052878B8FBC}"/>
              </a:ext>
            </a:extLst>
          </p:cNvPr>
          <p:cNvSpPr txBox="1"/>
          <p:nvPr/>
        </p:nvSpPr>
        <p:spPr>
          <a:xfrm>
            <a:off x="6503022" y="91441"/>
            <a:ext cx="4067723" cy="1200329"/>
          </a:xfrm>
          <a:prstGeom prst="rect">
            <a:avLst/>
          </a:prstGeom>
          <a:noFill/>
        </p:spPr>
        <p:txBody>
          <a:bodyPr wrap="square" rtlCol="0">
            <a:spAutoFit/>
          </a:bodyPr>
          <a:lstStyle/>
          <a:p>
            <a:r>
              <a:rPr lang="en-GB" sz="4800" dirty="0">
                <a:latin typeface="Century Gothic" panose="020B0502020202020204" pitchFamily="34" charset="0"/>
              </a:rPr>
              <a:t>John </a:t>
            </a:r>
            <a:r>
              <a:rPr lang="en-GB" sz="4800" dirty="0" err="1">
                <a:latin typeface="Century Gothic" panose="020B0502020202020204" pitchFamily="34" charset="0"/>
              </a:rPr>
              <a:t>Blanke</a:t>
            </a:r>
            <a:endParaRPr lang="en-GB" sz="4800" dirty="0">
              <a:latin typeface="Century Gothic" panose="020B0502020202020204" pitchFamily="34" charset="0"/>
            </a:endParaRPr>
          </a:p>
          <a:p>
            <a:pPr algn="ctr"/>
            <a:r>
              <a:rPr lang="en-GB" sz="2400" dirty="0">
                <a:latin typeface="Century Gothic" panose="020B0502020202020204" pitchFamily="34" charset="0"/>
              </a:rPr>
              <a:t>The Black Tudor</a:t>
            </a:r>
          </a:p>
        </p:txBody>
      </p:sp>
      <p:pic>
        <p:nvPicPr>
          <p:cNvPr id="3" name="Picture 2" descr="A black line drawing of a trumpet&#10;&#10;Description automatically generated">
            <a:extLst>
              <a:ext uri="{FF2B5EF4-FFF2-40B4-BE49-F238E27FC236}">
                <a16:creationId xmlns:a16="http://schemas.microsoft.com/office/drawing/2014/main" id="{EAD00912-14F5-3E88-9008-B583C2E829F1}"/>
              </a:ext>
            </a:extLst>
          </p:cNvPr>
          <p:cNvPicPr>
            <a:picLocks noChangeAspect="1"/>
          </p:cNvPicPr>
          <p:nvPr/>
        </p:nvPicPr>
        <p:blipFill>
          <a:blip r:embed="rId3">
            <a:clrChange>
              <a:clrFrom>
                <a:srgbClr val="FFFEFF"/>
              </a:clrFrom>
              <a:clrTo>
                <a:srgbClr val="FFFEFF">
                  <a:alpha val="0"/>
                </a:srgbClr>
              </a:clrTo>
            </a:clrChange>
          </a:blip>
          <a:stretch>
            <a:fillRect/>
          </a:stretch>
        </p:blipFill>
        <p:spPr>
          <a:xfrm>
            <a:off x="5064045" y="1926811"/>
            <a:ext cx="6899624" cy="4673493"/>
          </a:xfrm>
          <a:prstGeom prst="rect">
            <a:avLst/>
          </a:prstGeom>
        </p:spPr>
      </p:pic>
      <p:sp>
        <p:nvSpPr>
          <p:cNvPr id="4" name="TextBox 3">
            <a:extLst>
              <a:ext uri="{FF2B5EF4-FFF2-40B4-BE49-F238E27FC236}">
                <a16:creationId xmlns:a16="http://schemas.microsoft.com/office/drawing/2014/main" id="{7767562B-B2EC-BCCC-FDA7-3745BB262BCE}"/>
              </a:ext>
            </a:extLst>
          </p:cNvPr>
          <p:cNvSpPr txBox="1"/>
          <p:nvPr/>
        </p:nvSpPr>
        <p:spPr>
          <a:xfrm>
            <a:off x="7110188" y="1286125"/>
            <a:ext cx="2853389" cy="646331"/>
          </a:xfrm>
          <a:prstGeom prst="rect">
            <a:avLst/>
          </a:prstGeom>
          <a:noFill/>
        </p:spPr>
        <p:txBody>
          <a:bodyPr wrap="square" rtlCol="0">
            <a:spAutoFit/>
          </a:bodyPr>
          <a:lstStyle/>
          <a:p>
            <a:r>
              <a:rPr lang="en-GB" sz="1800" b="0" i="0" u="none" strike="noStrike" dirty="0">
                <a:solidFill>
                  <a:srgbClr val="000000"/>
                </a:solidFill>
                <a:effectLst/>
              </a:rPr>
              <a:t>Design your own Trumpet: </a:t>
            </a:r>
            <a:endParaRPr lang="en-GB" sz="1800" b="0" i="0" u="none" strike="noStrike" dirty="0">
              <a:solidFill>
                <a:srgbClr val="242424"/>
              </a:solidFill>
              <a:effectLst/>
            </a:endParaRPr>
          </a:p>
          <a:p>
            <a:r>
              <a:rPr lang="en-GB" dirty="0"/>
              <a:t> </a:t>
            </a:r>
          </a:p>
        </p:txBody>
      </p:sp>
    </p:spTree>
    <p:extLst>
      <p:ext uri="{BB962C8B-B14F-4D97-AF65-F5344CB8AC3E}">
        <p14:creationId xmlns:p14="http://schemas.microsoft.com/office/powerpoint/2010/main" val="1582397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586</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Ridwa Horreh</dc:creator>
  <cp:lastModifiedBy>Joanna</cp:lastModifiedBy>
  <cp:revision>12</cp:revision>
  <cp:lastPrinted>2023-10-04T21:08:43Z</cp:lastPrinted>
  <dcterms:created xsi:type="dcterms:W3CDTF">2023-10-04T11:34:27Z</dcterms:created>
  <dcterms:modified xsi:type="dcterms:W3CDTF">2023-10-10T10:37:20Z</dcterms:modified>
</cp:coreProperties>
</file>